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1"/>
  </p:notesMasterIdLst>
  <p:handoutMasterIdLst>
    <p:handoutMasterId r:id="rId42"/>
  </p:handoutMasterIdLst>
  <p:sldIdLst>
    <p:sldId id="271" r:id="rId2"/>
    <p:sldId id="300" r:id="rId3"/>
    <p:sldId id="301" r:id="rId4"/>
    <p:sldId id="341" r:id="rId5"/>
    <p:sldId id="302" r:id="rId6"/>
    <p:sldId id="303" r:id="rId7"/>
    <p:sldId id="305" r:id="rId8"/>
    <p:sldId id="307" r:id="rId9"/>
    <p:sldId id="306" r:id="rId10"/>
    <p:sldId id="276" r:id="rId11"/>
    <p:sldId id="308" r:id="rId12"/>
    <p:sldId id="342" r:id="rId13"/>
    <p:sldId id="282" r:id="rId14"/>
    <p:sldId id="350" r:id="rId15"/>
    <p:sldId id="344" r:id="rId16"/>
    <p:sldId id="351" r:id="rId17"/>
    <p:sldId id="345" r:id="rId18"/>
    <p:sldId id="352" r:id="rId19"/>
    <p:sldId id="349" r:id="rId20"/>
    <p:sldId id="353" r:id="rId21"/>
    <p:sldId id="346" r:id="rId22"/>
    <p:sldId id="312" r:id="rId23"/>
    <p:sldId id="347" r:id="rId24"/>
    <p:sldId id="354" r:id="rId25"/>
    <p:sldId id="348" r:id="rId26"/>
    <p:sldId id="280" r:id="rId27"/>
    <p:sldId id="322" r:id="rId28"/>
    <p:sldId id="315" r:id="rId29"/>
    <p:sldId id="326" r:id="rId30"/>
    <p:sldId id="343" r:id="rId31"/>
    <p:sldId id="339" r:id="rId32"/>
    <p:sldId id="340" r:id="rId33"/>
    <p:sldId id="331" r:id="rId34"/>
    <p:sldId id="336" r:id="rId35"/>
    <p:sldId id="330" r:id="rId36"/>
    <p:sldId id="323" r:id="rId37"/>
    <p:sldId id="335" r:id="rId38"/>
    <p:sldId id="334" r:id="rId39"/>
    <p:sldId id="294" r:id="rId40"/>
  </p:sldIdLst>
  <p:sldSz cx="9144000" cy="5143500" type="screen16x9"/>
  <p:notesSz cx="6858000" cy="9144000"/>
  <p:custDataLst>
    <p:tags r:id="rId4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kumimoji="1" sz="2400" kern="1200">
        <a:solidFill>
          <a:schemeClr val="tx1"/>
        </a:solidFill>
        <a:latin typeface="Verdana" charset="0"/>
        <a:ea typeface="ヒラギノ角ゴ Pro W3" charset="0"/>
        <a:cs typeface="ヒラギノ角ゴ Pro W3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CC6600"/>
    <a:srgbClr val="996633"/>
    <a:srgbClr val="993300"/>
    <a:srgbClr val="FFCC99"/>
    <a:srgbClr val="CC9900"/>
    <a:srgbClr val="FFCC6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77186" autoAdjust="0"/>
  </p:normalViewPr>
  <p:slideViewPr>
    <p:cSldViewPr>
      <p:cViewPr varScale="1">
        <p:scale>
          <a:sx n="79" d="100"/>
          <a:sy n="79" d="100"/>
        </p:scale>
        <p:origin x="220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57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0E677AC1-6896-8247-AA56-FC27C0FD45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1679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kumimoji="0"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9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kumimoji="0"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>
                <a:latin typeface="Verdana" pitchFamily="45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CB8C4C1C-06D4-2C49-9F49-CD2E4D9D83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9888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45" charset="0"/>
        <a:ea typeface="ヒラギノ角ゴ Pro W3" pitchFamily="80" charset="-128"/>
        <a:cs typeface="ヒラギノ角ゴ Pro W3" pitchFamily="80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45" charset="0"/>
        <a:ea typeface="ヒラギノ角ゴ Pro W3" pitchFamily="45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45" charset="0"/>
        <a:ea typeface="ヒラギノ角ゴ Pro W3" pitchFamily="45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45" charset="0"/>
        <a:ea typeface="ヒラギノ角ゴ Pro W3" pitchFamily="45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Verdana" pitchFamily="45" charset="0"/>
        <a:ea typeface="ヒラギノ角ゴ Pro W3" pitchFamily="4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Who has worked on a</a:t>
            </a:r>
            <a:r>
              <a:rPr lang="en-US" baseline="0" dirty="0" smtClean="0"/>
              <a:t> voxel engine before?  Who wants to?</a:t>
            </a:r>
            <a:endParaRPr lang="en-US" dirty="0" smtClean="0"/>
          </a:p>
          <a:p>
            <a:r>
              <a:rPr lang="en-US" dirty="0" smtClean="0"/>
              <a:t>My goal is to give the talk</a:t>
            </a:r>
            <a:r>
              <a:rPr lang="en-US" baseline="0" dirty="0" smtClean="0"/>
              <a:t> I wish I would have had before I started on our procedural engine. 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Three parts to this talk.  A lot of content, so I’ll move fast, but my goal is to give a</a:t>
            </a:r>
            <a:r>
              <a:rPr lang="en-US" baseline="0" dirty="0" smtClean="0"/>
              <a:t> background on what to look up (that was the biggest problem I ran into when first approaching this subject).  You have to KNOW that you should look up contour indicator functions for instance.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5999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used density</a:t>
            </a:r>
            <a:r>
              <a:rPr lang="en-US" baseline="0" dirty="0" smtClean="0"/>
              <a:t> fields because they are more dynamically updatable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090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Low </a:t>
            </a:r>
            <a:r>
              <a:rPr lang="en-US" dirty="0" err="1" smtClean="0"/>
              <a:t>intercell</a:t>
            </a:r>
            <a:r>
              <a:rPr lang="en-US" dirty="0" smtClean="0"/>
              <a:t> dependencies if we want to be dynamic (remember, density</a:t>
            </a:r>
            <a:r>
              <a:rPr lang="en-US" baseline="0" dirty="0" smtClean="0"/>
              <a:t> fields over distance fields)</a:t>
            </a:r>
          </a:p>
          <a:p>
            <a:r>
              <a:rPr lang="en-US" dirty="0" smtClean="0"/>
              <a:t>Reduced</a:t>
            </a:r>
            <a:r>
              <a:rPr lang="en-US" baseline="0" dirty="0" smtClean="0"/>
              <a:t> triangle count – ideally large flat areas aren’t an array of polygons</a:t>
            </a:r>
          </a:p>
          <a:p>
            <a:r>
              <a:rPr lang="en-US" dirty="0" smtClean="0"/>
              <a:t>Preserve sharp features (trilinear filter is a blur)</a:t>
            </a:r>
            <a:r>
              <a:rPr lang="en-US" baseline="0" dirty="0" smtClean="0"/>
              <a:t>.  We can’t represent anything over the </a:t>
            </a:r>
            <a:r>
              <a:rPr lang="en-US" baseline="0" dirty="0" err="1" smtClean="0"/>
              <a:t>nyquist</a:t>
            </a:r>
            <a:r>
              <a:rPr lang="en-US" baseline="0" dirty="0" smtClean="0"/>
              <a:t> frequency of two grid cells.</a:t>
            </a:r>
          </a:p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0907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nice thing is we only have polies on the surface, so it’s pretty efficient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3864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3864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you only look at the sign of the corners of each</a:t>
            </a:r>
            <a:r>
              <a:rPr lang="en-US" baseline="0" dirty="0" smtClean="0"/>
              <a:t> grid cell, t</a:t>
            </a:r>
            <a:r>
              <a:rPr lang="en-US" dirty="0" smtClean="0"/>
              <a:t>here are only 15 topologies to</a:t>
            </a:r>
            <a:r>
              <a:rPr lang="en-US" baseline="0" dirty="0" smtClean="0"/>
              <a:t> choose from.  You can slide the points along the edges based on relative weights if you have more than -1/1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3864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3864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Transvoxel</a:t>
            </a:r>
            <a:r>
              <a:rPr lang="en-US" dirty="0" smtClean="0"/>
              <a:t> is a method to allow marching cubes to span different LOD levels</a:t>
            </a:r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3864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3864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Dual contouring is a method to both spawn LOD levels and preserve sharp features. </a:t>
            </a:r>
          </a:p>
          <a:p>
            <a:r>
              <a:rPr lang="en-US" baseline="0" dirty="0" smtClean="0"/>
              <a:t>It’s a dual method, so instead of create vertices on the edges of the grid, we create vertices inside the cells and connect them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3864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386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Procedural geometry is</a:t>
            </a:r>
            <a:r>
              <a:rPr lang="en-US" baseline="0" dirty="0" smtClean="0"/>
              <a:t> useful for far more than just dynamic worlds as people first think- really all 3d art creation requires it.</a:t>
            </a:r>
          </a:p>
          <a:p>
            <a:r>
              <a:rPr lang="en-US" dirty="0" smtClean="0"/>
              <a:t>While</a:t>
            </a:r>
            <a:r>
              <a:rPr lang="en-US" baseline="0" dirty="0" smtClean="0"/>
              <a:t> we normally don’t deal with this as engineers, knowing the methods and having a rich toolset can help us make better games.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2099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extension realizes that marching cubes can be ran on</a:t>
            </a:r>
            <a:r>
              <a:rPr lang="en-US" baseline="0" dirty="0" smtClean="0"/>
              <a:t> the dual of an octree </a:t>
            </a:r>
            <a:r>
              <a:rPr lang="en-US" dirty="0" smtClean="0"/>
              <a:t>itself.  F</a:t>
            </a:r>
            <a:r>
              <a:rPr lang="en-US" baseline="0" dirty="0" smtClean="0"/>
              <a:t>it the grid to the data.</a:t>
            </a:r>
          </a:p>
          <a:p>
            <a:r>
              <a:rPr lang="en-US" baseline="0" dirty="0" smtClean="0"/>
              <a:t>Minimizing slivers is a proposed extension.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3864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3864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extension realizes that marching cubes can be ran on the dual itself.  F</a:t>
            </a:r>
            <a:r>
              <a:rPr lang="en-US" baseline="0" dirty="0" smtClean="0"/>
              <a:t>it the grid to the data.</a:t>
            </a:r>
          </a:p>
          <a:p>
            <a:r>
              <a:rPr lang="en-US" baseline="0" dirty="0" smtClean="0"/>
              <a:t>Minimizing slivers is a proposed extension.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3864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3864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err="1" smtClean="0"/>
              <a:t>minecraft</a:t>
            </a:r>
            <a:r>
              <a:rPr lang="en-US" dirty="0" smtClean="0"/>
              <a:t> like project we did from 2012</a:t>
            </a:r>
            <a:r>
              <a:rPr lang="en-US" baseline="0" dirty="0" smtClean="0"/>
              <a:t>-2014, trying to get more smooth terrain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0907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Chunks are just regions</a:t>
            </a:r>
            <a:r>
              <a:rPr lang="en-US" baseline="0" dirty="0" smtClean="0"/>
              <a:t> of space (16x16x16 for instance) that help manage vertex buffers, visibility, and streaming.</a:t>
            </a:r>
          </a:p>
          <a:p>
            <a:r>
              <a:rPr lang="en-US" baseline="0" dirty="0" smtClean="0"/>
              <a:t>Basic operation is “Here’s a chunk, give me back the density grid (and materials)”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3306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Voxel game, regular grid because we found it was</a:t>
            </a:r>
            <a:r>
              <a:rPr lang="en-US" baseline="0" dirty="0" smtClean="0"/>
              <a:t> much easier for users to understand and interact with.  It’s interesting as well that you need a lot more detail and variation when you go smooth terrain; we initially started with something like MC source and it was very boring once the high frequency of individual voxels was removed.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0907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was what worked best.   May layers.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3982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was what worked best.   May layers.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3982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Storing solid sides with our MC</a:t>
            </a:r>
            <a:r>
              <a:rPr lang="en-US" baseline="0" dirty="0" smtClean="0"/>
              <a:t> solution was pretty simple, and it meant we could draw them when there was a gap (to avoid seams), while ignoring them if the densities of neighboring voxels lined up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389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0415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</a:t>
            </a:r>
            <a:r>
              <a:rPr lang="en-US" baseline="0" dirty="0" smtClean="0"/>
              <a:t> that for each voxel, we store the densities of all the corners.  This is redundant, but important from a user perspective – independence was VERY important – don’t edit one thing and then have something neighboring change.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8590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/>
              <a:t>Raise terrain under features to line up density</a:t>
            </a:r>
            <a:r>
              <a:rPr lang="en-US" sz="1200" baseline="0" dirty="0" smtClean="0"/>
              <a:t> field / non-density-field features</a:t>
            </a:r>
          </a:p>
          <a:p>
            <a:endParaRPr lang="en-US" sz="1200" baseline="0" dirty="0" smtClean="0"/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8143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MC underrepresents</a:t>
            </a:r>
            <a:r>
              <a:rPr lang="en-US" baseline="0" dirty="0" smtClean="0"/>
              <a:t> volumes – for instance if a single corner has a density of ‘1’ and the other 7 have a density of 0, you’d expect about an eighth of the voxel to be filled in.  Instead of that though, the traditional algorithm basically slices off a corner half way down three of the edges, whose volume is 1/6</a:t>
            </a:r>
            <a:r>
              <a:rPr lang="en-US" baseline="30000" dirty="0" smtClean="0"/>
              <a:t>th</a:t>
            </a:r>
            <a:r>
              <a:rPr lang="en-US" baseline="0" dirty="0" smtClean="0"/>
              <a:t> of what it should be.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With some simple math we can correct for this, and it mitigates the ridges that you will otherwise see.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7937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Grids are very good for dynamic lighting- many modern lighting techniques simulate light flow over a</a:t>
            </a:r>
            <a:r>
              <a:rPr lang="en-US" baseline="0" dirty="0" smtClean="0"/>
              <a:t> grid, and we additionally have densities along each edge and materials.  For our placed objects, we actually made a uniform model of density and material to unify lighting across everything.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4636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Because we had a well structured grid, we built</a:t>
            </a:r>
            <a:r>
              <a:rPr lang="en-US" baseline="0" dirty="0" smtClean="0"/>
              <a:t> an octree for occlusion queries- we could keep track of whether everything in the octree node was solid or transparent, and make some simplifying assumptions for rendering as a result.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5013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And.. This also means that you get better</a:t>
            </a:r>
            <a:r>
              <a:rPr lang="en-US" baseline="0" dirty="0" smtClean="0"/>
              <a:t> local control for players.  Generally they dislike when they modify an area and neighboring areas change.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49191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Remember the</a:t>
            </a:r>
            <a:r>
              <a:rPr lang="en-US" baseline="0" dirty="0" smtClean="0"/>
              <a:t> ‘2 voxel’ </a:t>
            </a:r>
            <a:r>
              <a:rPr lang="en-US" baseline="0" dirty="0" err="1" smtClean="0"/>
              <a:t>nyquist</a:t>
            </a:r>
            <a:r>
              <a:rPr lang="en-US" baseline="0" dirty="0" smtClean="0"/>
              <a:t> frequency- well we had redundancy which gave us the ability to represent higher frequencies, if we used it.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491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Every</a:t>
            </a:r>
            <a:r>
              <a:rPr lang="en-US" baseline="0" dirty="0" smtClean="0"/>
              <a:t>one knows Quaternions are good for working with rotations, and Matrices have problems.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core issue is that matrices are </a:t>
            </a:r>
            <a:r>
              <a:rPr lang="en-US" baseline="0" dirty="0" err="1" smtClean="0"/>
              <a:t>overspecified</a:t>
            </a:r>
            <a:r>
              <a:rPr lang="en-US" baseline="0" dirty="0" smtClean="0"/>
              <a:t>.  There are lots of things that matrices can represent that aren’t normalized orthogonal basis sets, whereas that’s all </a:t>
            </a:r>
            <a:r>
              <a:rPr lang="en-US" baseline="0" dirty="0" err="1" smtClean="0"/>
              <a:t>quats</a:t>
            </a:r>
            <a:r>
              <a:rPr lang="en-US" baseline="0" dirty="0" smtClean="0"/>
              <a:t> can represent.</a:t>
            </a:r>
          </a:p>
          <a:p>
            <a:r>
              <a:rPr lang="en-US" baseline="0" dirty="0" smtClean="0"/>
              <a:t>If I fill a quaternion randomly with data, it’s good.  If I fill a matrix randomly, it’s not good.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09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Surface representations have the same problem matrices do.</a:t>
            </a:r>
            <a:r>
              <a:rPr lang="en-US" baseline="0" dirty="0" smtClean="0"/>
              <a:t>  They are subject to </a:t>
            </a:r>
            <a:r>
              <a:rPr lang="en-US" baseline="0" dirty="0" err="1" smtClean="0"/>
              <a:t>euler’s</a:t>
            </a:r>
            <a:r>
              <a:rPr lang="en-US" baseline="0" dirty="0" smtClean="0"/>
              <a:t> identity and manifold issues, exacerbated by floating point error.</a:t>
            </a:r>
          </a:p>
          <a:p>
            <a:r>
              <a:rPr lang="en-US" dirty="0" smtClean="0"/>
              <a:t>It’s very hard to make a left right plane test that’s 100% robust to floating point error.</a:t>
            </a:r>
            <a:r>
              <a:rPr lang="en-US" baseline="0" dirty="0" smtClean="0"/>
              <a:t>  You WILL hit problems if you roll your own surface rep CSG.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Validation + Repair can be very complicated</a:t>
            </a:r>
            <a:endParaRPr lang="en-US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6969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Function</a:t>
            </a:r>
            <a:r>
              <a:rPr lang="en-US" baseline="0" dirty="0" smtClean="0"/>
              <a:t> can be ANYTHING, no robustness problems-  it’s strictly a sampling problem.  No verify and fix step.  Programming without worrying about edge cases, just provide a function.</a:t>
            </a:r>
          </a:p>
          <a:p>
            <a:r>
              <a:rPr lang="en-US" baseline="0" dirty="0" smtClean="0"/>
              <a:t>Each point in space has a very concrete ‘in’ or ‘out’ and it’s based on a continuous function, so it’s manifold. 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1188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Or more complicated interpolation works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5799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Density is much easier</a:t>
            </a:r>
            <a:r>
              <a:rPr lang="en-US" baseline="0" dirty="0" smtClean="0"/>
              <a:t> to work with (changes are local), but you lose out on some useful operations on the distance field (ability to expand/shrink volume and higher quality gradient calculations)</a:t>
            </a:r>
          </a:p>
          <a:p>
            <a:r>
              <a:rPr lang="en-US" baseline="0" dirty="0" smtClean="0"/>
              <a:t>You can treat density as a distance field with a clamped distance of approximately one sampling grid cell.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Note: the level set / surface for both these methods is almost identical (mid grey in the bitmaps)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687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Ray tracing – evaluate function along</a:t>
            </a:r>
            <a:r>
              <a:rPr lang="en-US" baseline="0" dirty="0" smtClean="0"/>
              <a:t> ray, looking for 0 crossings</a:t>
            </a:r>
          </a:p>
          <a:p>
            <a:r>
              <a:rPr lang="en-US" baseline="0" dirty="0" smtClean="0"/>
              <a:t>Convert to surface is what I’m going to talk more about because it fits better in the full volume of video game rendering knowledge we have now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8C4C1C-06D4-2C49-9F49-CD2E4D9D839B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090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DC16_ppt_front_16-9_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304800" y="1276350"/>
            <a:ext cx="64770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>
                    <a:lumMod val="9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63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33400" y="590550"/>
            <a:ext cx="8077200" cy="6096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428750"/>
            <a:ext cx="8077200" cy="3352800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/>
            </a:lvl1pPr>
            <a:lvl2pPr marL="742950" indent="-285750">
              <a:buFont typeface="Wingdings" panose="05000000000000000000" pitchFamily="2" charset="2"/>
              <a:buChar char="§"/>
              <a:defRPr/>
            </a:lvl2pPr>
            <a:lvl3pPr marL="1257300" indent="-342900">
              <a:buFont typeface="Wingdings" panose="05000000000000000000" pitchFamily="2" charset="2"/>
              <a:buChar char="§"/>
              <a:defRPr/>
            </a:lvl3pPr>
            <a:lvl4pPr marL="1657350" indent="-285750">
              <a:buFont typeface="Wingdings" panose="05000000000000000000" pitchFamily="2" charset="2"/>
              <a:buChar char="§"/>
              <a:defRPr/>
            </a:lvl4pPr>
            <a:lvl5pPr marL="2114550" indent="-285750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7528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DC16_ppt_back_16-9_1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  <p:sldLayoutId id="2147483680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ヒラギノ角ゴ Pro W3" pitchFamily="80" charset="-128"/>
          <a:cs typeface="ヒラギノ角ゴ Pro W3" pitchFamily="8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Verdana" pitchFamily="45" charset="0"/>
          <a:ea typeface="ヒラギノ角ゴ Pro W3" pitchFamily="80" charset="-128"/>
          <a:cs typeface="ヒラギノ角ゴ Pro W3" pitchFamily="8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Verdana" pitchFamily="45" charset="0"/>
          <a:ea typeface="ヒラギノ角ゴ Pro W3" pitchFamily="80" charset="-128"/>
          <a:cs typeface="ヒラギノ角ゴ Pro W3" pitchFamily="8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Verdana" pitchFamily="45" charset="0"/>
          <a:ea typeface="ヒラギノ角ゴ Pro W3" pitchFamily="80" charset="-128"/>
          <a:cs typeface="ヒラギノ角ゴ Pro W3" pitchFamily="8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Verdana" pitchFamily="45" charset="0"/>
          <a:ea typeface="ヒラギノ角ゴ Pro W3" pitchFamily="80" charset="-128"/>
          <a:cs typeface="ヒラギノ角ゴ Pro W3" pitchFamily="8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Verdana" pitchFamily="45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Verdana" pitchFamily="45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Verdana" pitchFamily="45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Verdana" pitchFamily="4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75000"/>
        <a:buFont typeface="Verdana" charset="0"/>
        <a:buChar char="●"/>
        <a:defRPr sz="2800">
          <a:solidFill>
            <a:srgbClr val="000000"/>
          </a:solidFill>
          <a:latin typeface="+mn-lt"/>
          <a:ea typeface="ヒラギノ角ゴ Pro W3" pitchFamily="80" charset="-128"/>
          <a:cs typeface="ヒラギノ角ゴ Pro W3" pitchFamily="8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75000"/>
        <a:buFont typeface="Verdana" charset="0"/>
        <a:buChar char="●"/>
        <a:defRPr sz="2400">
          <a:solidFill>
            <a:srgbClr val="000000"/>
          </a:solidFill>
          <a:latin typeface="+mn-lt"/>
          <a:ea typeface="ヒラギノ角ゴ Pro W3" pitchFamily="45" charset="-128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75000"/>
        <a:buFont typeface="Verdana" charset="0"/>
        <a:buChar char="●"/>
        <a:defRPr sz="2000">
          <a:solidFill>
            <a:srgbClr val="000000"/>
          </a:solidFill>
          <a:latin typeface="+mn-lt"/>
          <a:ea typeface="ヒラギノ角ゴ Pro W3" pitchFamily="45" charset="-128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70000"/>
        <a:buFont typeface="Verdana" charset="0"/>
        <a:buChar char="●"/>
        <a:defRPr>
          <a:solidFill>
            <a:srgbClr val="000000"/>
          </a:solidFill>
          <a:latin typeface="+mn-lt"/>
          <a:ea typeface="ヒラギノ角ゴ Pro W3" pitchFamily="45" charset="-128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75000"/>
        <a:buFont typeface="Verdana" charset="0"/>
        <a:buChar char="●"/>
        <a:defRPr>
          <a:solidFill>
            <a:srgbClr val="000000"/>
          </a:solidFill>
          <a:latin typeface="+mn-lt"/>
          <a:ea typeface="ヒラギノ角ゴ Pro W3" pitchFamily="45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&gt;"/>
        <a:defRPr>
          <a:solidFill>
            <a:srgbClr val="000000"/>
          </a:solidFill>
          <a:latin typeface="+mn-lt"/>
          <a:ea typeface="ヒラギノ角ゴ Pro W3" pitchFamily="4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&gt;"/>
        <a:defRPr>
          <a:solidFill>
            <a:srgbClr val="000000"/>
          </a:solidFill>
          <a:latin typeface="+mn-lt"/>
          <a:ea typeface="ヒラギノ角ゴ Pro W3" pitchFamily="4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&gt;"/>
        <a:defRPr>
          <a:solidFill>
            <a:srgbClr val="000000"/>
          </a:solidFill>
          <a:latin typeface="+mn-lt"/>
          <a:ea typeface="ヒラギノ角ゴ Pro W3" pitchFamily="4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&gt;"/>
        <a:defRPr>
          <a:solidFill>
            <a:srgbClr val="000000"/>
          </a:solidFill>
          <a:latin typeface="+mn-lt"/>
          <a:ea typeface="ヒラギノ角ゴ Pro W3" pitchFamily="4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hyperlink" Target="http://www.duangle.com/nowhere" TargetMode="External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hyperlink" Target="http://www.ogre3d.org/tikiwiki/tiki-index.php?page=VolumeComponent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upvoid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hyperlink" Target="https://community.upvoid.com/uploads/default/76/f2205d419db9bbc8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6.png"/><Relationship Id="rId4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47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48.jpeg"/><Relationship Id="rId4" Type="http://schemas.microsoft.com/office/2007/relationships/hdphoto" Target="../media/hdphoto3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228600" y="1276350"/>
            <a:ext cx="60198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Voxel Surfing</a:t>
            </a:r>
            <a:br>
              <a:rPr lang="en-US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</a:br>
            <a:r>
              <a:rPr lang="en-US" dirty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/>
            </a:r>
            <a:br>
              <a:rPr lang="en-US" dirty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</a:br>
            <a:r>
              <a:rPr lang="en-US" sz="2400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Michael Austin</a:t>
            </a:r>
            <a:br>
              <a:rPr lang="en-US" sz="2400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</a:br>
            <a:r>
              <a:rPr lang="en-US" sz="2400" dirty="0" smtClean="0">
                <a:solidFill>
                  <a:srgbClr val="F2F2F2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CTO Hidden Path Entertainment</a:t>
            </a:r>
            <a:endParaRPr lang="en-US" sz="2400" dirty="0">
              <a:solidFill>
                <a:srgbClr val="F2F2F2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Rendering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Volume Rendering        Convert to Surface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59221"/>
            <a:ext cx="309317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5800" y="4117780"/>
            <a:ext cx="2362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https://en.wikipedia.org/wiki/Ray_tracing_(graphics)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024268"/>
            <a:ext cx="2080841" cy="189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876800" y="417195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http://www.cs.carleton.edu/cs_comps/0405/shape/marching_cubes.html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279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Voxelization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428750"/>
            <a:ext cx="5029200" cy="3352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Sample f on a grid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Approximate the surface in each cell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Make sure surfaces align at cell boundaries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Profit!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276350"/>
            <a:ext cx="306705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38800" y="43434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https://scrawkblog.com/2013/04/01/marching-cubes-plugin-for-unity/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457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pPr marL="0" indent="0" algn="ctr">
              <a:buNone/>
            </a:pPr>
            <a:r>
              <a:rPr lang="en-US" sz="4000" dirty="0" smtClean="0"/>
              <a:t>Part 2</a:t>
            </a:r>
          </a:p>
          <a:p>
            <a:pPr marL="0" indent="0" algn="ctr">
              <a:buNone/>
            </a:pPr>
            <a:r>
              <a:rPr lang="en-US" sz="4000" dirty="0" err="1" smtClean="0"/>
              <a:t>Voxelization</a:t>
            </a:r>
            <a:r>
              <a:rPr lang="en-US" sz="4000" dirty="0" smtClean="0"/>
              <a:t> Survey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090214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Voxelization</a:t>
            </a:r>
            <a:r>
              <a:rPr lang="en-US" dirty="0" smtClean="0"/>
              <a:t> Ideals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 smtClean="0"/>
              <a:t>Easy to Implement</a:t>
            </a:r>
          </a:p>
          <a:p>
            <a:r>
              <a:rPr lang="en-US" sz="2400" dirty="0" smtClean="0"/>
              <a:t>Local Independence</a:t>
            </a:r>
          </a:p>
          <a:p>
            <a:r>
              <a:rPr lang="en-US" sz="2400" dirty="0" smtClean="0"/>
              <a:t>Smooth</a:t>
            </a:r>
          </a:p>
          <a:p>
            <a:r>
              <a:rPr lang="en-US" sz="2400" dirty="0" smtClean="0"/>
              <a:t>Adaptive / suited to LOD</a:t>
            </a:r>
          </a:p>
          <a:p>
            <a:r>
              <a:rPr lang="en-US" sz="2400" dirty="0" smtClean="0"/>
              <a:t>Minimize triangle slivers</a:t>
            </a:r>
          </a:p>
          <a:p>
            <a:r>
              <a:rPr lang="en-US" sz="2400" dirty="0" smtClean="0"/>
              <a:t>Preserve sharp features </a:t>
            </a:r>
          </a:p>
          <a:p>
            <a:r>
              <a:rPr lang="en-US" sz="2400" dirty="0" smtClean="0"/>
              <a:t>Preserve thin features</a:t>
            </a:r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</p:txBody>
      </p:sp>
      <p:pic>
        <p:nvPicPr>
          <p:cNvPr id="10242" name="Picture 2" descr="http://aptww.org/IntlCatalog.nsf/vPlaylistItemByID/70345-3/$FILE/tree_lar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428750"/>
            <a:ext cx="28003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91200" y="3039055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http://aptww.org/IntlCatalog.nsf/vPlaylistItemByID/70345-3/$FILE/tree_large.jpg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673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Cubes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000" dirty="0" smtClean="0"/>
              <a:t>Sample f(</a:t>
            </a:r>
            <a:r>
              <a:rPr lang="en-US" sz="2000" dirty="0" err="1" smtClean="0"/>
              <a:t>x,y,z</a:t>
            </a:r>
            <a:r>
              <a:rPr lang="en-US" sz="2000" dirty="0" smtClean="0"/>
              <a:t>) in the middle of each grid cell</a:t>
            </a:r>
            <a:endParaRPr lang="en-US" dirty="0"/>
          </a:p>
          <a:p>
            <a:r>
              <a:rPr lang="en-US" sz="2000" dirty="0" smtClean="0"/>
              <a:t>Draw a face between grid cells with different signs</a:t>
            </a: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269051"/>
            <a:ext cx="2164726" cy="2201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44292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90550"/>
            <a:ext cx="8077200" cy="609600"/>
          </a:xfrm>
        </p:spPr>
        <p:txBody>
          <a:bodyPr/>
          <a:lstStyle/>
          <a:p>
            <a:r>
              <a:rPr lang="en-US" dirty="0" smtClean="0"/>
              <a:t>Simple Cubes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1" y="1428750"/>
            <a:ext cx="2438400" cy="3352800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 smtClean="0"/>
              <a:t>Easy to Implement: </a:t>
            </a:r>
            <a:r>
              <a:rPr lang="en-US" sz="1600" dirty="0" smtClean="0">
                <a:solidFill>
                  <a:srgbClr val="00B050"/>
                </a:solidFill>
              </a:rPr>
              <a:t>++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Local Independence: </a:t>
            </a:r>
            <a:r>
              <a:rPr lang="en-US" sz="1800" dirty="0" smtClean="0">
                <a:solidFill>
                  <a:srgbClr val="00B050"/>
                </a:solidFill>
              </a:rPr>
              <a:t>+</a:t>
            </a:r>
          </a:p>
          <a:p>
            <a:pPr marL="0" indent="0">
              <a:buNone/>
            </a:pPr>
            <a:r>
              <a:rPr lang="en-US" sz="1400" dirty="0" smtClean="0"/>
              <a:t>Smooth:</a:t>
            </a:r>
            <a:r>
              <a:rPr lang="en-US" sz="1600" dirty="0" smtClean="0"/>
              <a:t> </a:t>
            </a:r>
            <a:r>
              <a:rPr lang="en-US" sz="1800" dirty="0" smtClean="0">
                <a:solidFill>
                  <a:srgbClr val="FF0000"/>
                </a:solidFill>
              </a:rPr>
              <a:t>-</a:t>
            </a:r>
            <a:endParaRPr lang="en-US" sz="1600" dirty="0" smtClean="0"/>
          </a:p>
          <a:p>
            <a:pPr marL="0" indent="0">
              <a:buNone/>
            </a:pPr>
            <a:r>
              <a:rPr lang="en-US" sz="1400" dirty="0" smtClean="0"/>
              <a:t>Adaptive: </a:t>
            </a:r>
            <a:r>
              <a:rPr lang="en-US" sz="1800" dirty="0" smtClean="0">
                <a:solidFill>
                  <a:srgbClr val="FF0000"/>
                </a:solidFill>
              </a:rPr>
              <a:t>-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Minimize slivers: </a:t>
            </a:r>
            <a:r>
              <a:rPr lang="en-US" sz="1800" dirty="0">
                <a:solidFill>
                  <a:srgbClr val="00B050"/>
                </a:solidFill>
              </a:rPr>
              <a:t>+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Sharp features: </a:t>
            </a:r>
            <a:r>
              <a:rPr lang="en-US" sz="1800" dirty="0" smtClean="0">
                <a:solidFill>
                  <a:srgbClr val="FF0000"/>
                </a:solidFill>
              </a:rPr>
              <a:t>-</a:t>
            </a:r>
          </a:p>
          <a:p>
            <a:pPr marL="0" indent="0">
              <a:buNone/>
            </a:pPr>
            <a:r>
              <a:rPr lang="en-US" sz="1400" dirty="0" smtClean="0">
                <a:solidFill>
                  <a:schemeClr val="bg2"/>
                </a:solidFill>
              </a:rPr>
              <a:t>Thin features</a:t>
            </a:r>
            <a:r>
              <a:rPr lang="en-US" sz="1400" dirty="0"/>
              <a:t> : </a:t>
            </a:r>
            <a:r>
              <a:rPr lang="en-US" sz="1800" dirty="0" smtClean="0">
                <a:solidFill>
                  <a:srgbClr val="FF0000"/>
                </a:solidFill>
              </a:rPr>
              <a:t>-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8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2400" dirty="0" smtClean="0"/>
          </a:p>
        </p:txBody>
      </p:sp>
      <p:pic>
        <p:nvPicPr>
          <p:cNvPr id="2050" name="Picture 2" descr="http://atg.lychnobi.com/screenshots/ATG%20screen%2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688041"/>
            <a:ext cx="5181600" cy="315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49911" y="4478046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http://atg.lychnobi.com/screenshots/ATG%20screen%2003.jpg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342" y="1040934"/>
            <a:ext cx="3077486" cy="597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92052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Marching Cubes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000" dirty="0" smtClean="0"/>
              <a:t>Sample f(</a:t>
            </a:r>
            <a:r>
              <a:rPr lang="en-US" sz="2000" dirty="0" err="1" smtClean="0"/>
              <a:t>x,y,z</a:t>
            </a:r>
            <a:r>
              <a:rPr lang="en-US" sz="2000" dirty="0" smtClean="0"/>
              <a:t>) in the corner of each grid cell</a:t>
            </a:r>
            <a:endParaRPr lang="en-US" dirty="0"/>
          </a:p>
          <a:p>
            <a:r>
              <a:rPr lang="en-US" sz="2000" dirty="0" smtClean="0"/>
              <a:t>Use signs of corners for topology of triangles</a:t>
            </a:r>
          </a:p>
          <a:p>
            <a:r>
              <a:rPr lang="en-US" sz="2000" dirty="0" smtClean="0"/>
              <a:t>Locate verts at interpolated 0 point along edges</a:t>
            </a:r>
          </a:p>
          <a:p>
            <a:endParaRPr lang="en-US" sz="2000" dirty="0" smtClean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574435"/>
            <a:ext cx="1524000" cy="21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978718" y="4359721"/>
            <a:ext cx="236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</a:t>
            </a:r>
            <a:r>
              <a:rPr lang="en-US" sz="700" dirty="0">
                <a:solidFill>
                  <a:schemeClr val="tx1">
                    <a:lumMod val="50000"/>
                  </a:schemeClr>
                </a:solidFill>
              </a:rPr>
              <a:t>http://www.eecs.berkeley.edu/~jrs/meshpapers/LorensenCline.pdf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600" y="1123950"/>
            <a:ext cx="475482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50000"/>
                  </a:schemeClr>
                </a:solidFill>
              </a:rPr>
              <a:t>http://www.eecs.berkeley.edu/~jrs/meshpapers/LorensenCline.pdf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130" y="2606407"/>
            <a:ext cx="2107860" cy="211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21478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90550"/>
            <a:ext cx="8077200" cy="609600"/>
          </a:xfrm>
        </p:spPr>
        <p:txBody>
          <a:bodyPr/>
          <a:lstStyle/>
          <a:p>
            <a:r>
              <a:rPr lang="en-US" dirty="0" smtClean="0"/>
              <a:t>Marching Cubes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1" y="1428750"/>
            <a:ext cx="2438400" cy="3352800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 smtClean="0"/>
              <a:t>Easy to Implement: </a:t>
            </a:r>
            <a:r>
              <a:rPr lang="en-US" sz="1600" dirty="0" smtClean="0">
                <a:solidFill>
                  <a:srgbClr val="00B050"/>
                </a:solidFill>
              </a:rPr>
              <a:t>+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Local Independence: </a:t>
            </a:r>
            <a:r>
              <a:rPr lang="en-US" sz="1800" dirty="0" smtClean="0">
                <a:solidFill>
                  <a:srgbClr val="00B050"/>
                </a:solidFill>
              </a:rPr>
              <a:t>+</a:t>
            </a:r>
          </a:p>
          <a:p>
            <a:pPr marL="0" indent="0">
              <a:buNone/>
            </a:pPr>
            <a:r>
              <a:rPr lang="en-US" sz="1400" dirty="0" smtClean="0"/>
              <a:t>Smooth:</a:t>
            </a:r>
            <a:r>
              <a:rPr lang="en-US" sz="1600" dirty="0" smtClean="0"/>
              <a:t> </a:t>
            </a:r>
            <a:r>
              <a:rPr lang="en-US" sz="1600" dirty="0">
                <a:solidFill>
                  <a:srgbClr val="00B050"/>
                </a:solidFill>
              </a:rPr>
              <a:t>+</a:t>
            </a:r>
            <a:endParaRPr lang="en-US" sz="1600" dirty="0" smtClean="0"/>
          </a:p>
          <a:p>
            <a:pPr marL="0" indent="0">
              <a:buNone/>
            </a:pPr>
            <a:r>
              <a:rPr lang="en-US" sz="1400" dirty="0" smtClean="0"/>
              <a:t>Adaptive: </a:t>
            </a:r>
            <a:r>
              <a:rPr lang="en-US" sz="1800" dirty="0" smtClean="0">
                <a:solidFill>
                  <a:srgbClr val="FF0000"/>
                </a:solidFill>
              </a:rPr>
              <a:t>-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Minimize slivers: </a:t>
            </a:r>
            <a:r>
              <a:rPr lang="en-US" sz="1800" dirty="0" smtClean="0">
                <a:solidFill>
                  <a:srgbClr val="FF0000"/>
                </a:solidFill>
              </a:rPr>
              <a:t>-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Sharp features: </a:t>
            </a:r>
            <a:r>
              <a:rPr lang="en-US" sz="1800" dirty="0" smtClean="0">
                <a:solidFill>
                  <a:srgbClr val="FF0000"/>
                </a:solidFill>
              </a:rPr>
              <a:t>-</a:t>
            </a:r>
          </a:p>
          <a:p>
            <a:pPr marL="0" indent="0">
              <a:buNone/>
            </a:pPr>
            <a:r>
              <a:rPr lang="en-US" sz="1400" dirty="0" smtClean="0">
                <a:solidFill>
                  <a:schemeClr val="bg2"/>
                </a:solidFill>
              </a:rPr>
              <a:t>Thin features</a:t>
            </a:r>
            <a:r>
              <a:rPr lang="en-US" sz="1400" dirty="0" smtClean="0"/>
              <a:t> : </a:t>
            </a:r>
            <a:r>
              <a:rPr lang="en-US" sz="1800" dirty="0" smtClean="0">
                <a:solidFill>
                  <a:srgbClr val="FF0000"/>
                </a:solidFill>
              </a:rPr>
              <a:t>-</a:t>
            </a:r>
          </a:p>
          <a:p>
            <a:pPr marL="0" indent="0">
              <a:buNone/>
            </a:pPr>
            <a:endParaRPr lang="en-US" sz="18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49911" y="4478046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https://c1.iggcdn.com/indiegogo-media-prod-cld/image/upload/c_fill,f_auto,h_413,w_620/v1406808220/vv4nvjafctgzemwbevua.jpg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3081" name="Picture 9" descr="https://c1.iggcdn.com/indiegogo-media-prod-cld/image/upload/c_fill,f_auto,h_413,w_620/v1406808220/vv4nvjafctgzemwbevua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275291"/>
            <a:ext cx="5215107" cy="347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cdn.akamai.steamstatic.com/steam/apps/227680/header.jpg?t=144735716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275291"/>
            <a:ext cx="1447800" cy="67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3460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Transvoxel</a:t>
            </a:r>
            <a:r>
              <a:rPr lang="en-US" dirty="0" smtClean="0"/>
              <a:t> 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428750"/>
            <a:ext cx="5257800" cy="3352800"/>
          </a:xfrm>
        </p:spPr>
        <p:txBody>
          <a:bodyPr/>
          <a:lstStyle/>
          <a:p>
            <a:r>
              <a:rPr lang="en-US" sz="2000" dirty="0" smtClean="0"/>
              <a:t>Sample f(</a:t>
            </a:r>
            <a:r>
              <a:rPr lang="en-US" sz="2000" dirty="0" err="1" smtClean="0"/>
              <a:t>x,y,z</a:t>
            </a:r>
            <a:r>
              <a:rPr lang="en-US" sz="2000" dirty="0" smtClean="0"/>
              <a:t>) in the corner of each grid cell</a:t>
            </a:r>
            <a:endParaRPr lang="en-US" dirty="0"/>
          </a:p>
          <a:p>
            <a:r>
              <a:rPr lang="en-US" sz="2000" dirty="0" smtClean="0"/>
              <a:t>Allow subdividing grid cell sides once (to seam adjacent LOD levels)</a:t>
            </a:r>
          </a:p>
          <a:p>
            <a:r>
              <a:rPr lang="en-US" sz="2000" dirty="0" smtClean="0"/>
              <a:t>Use signs of sample points for topology of triangles</a:t>
            </a:r>
          </a:p>
          <a:p>
            <a:r>
              <a:rPr lang="en-US" sz="2000" dirty="0" smtClean="0"/>
              <a:t>Locate verts at interpolated 0 point along edges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600" y="1123950"/>
            <a:ext cx="17411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>
                    <a:lumMod val="50000"/>
                  </a:schemeClr>
                </a:solidFill>
              </a:rPr>
              <a:t>http</a:t>
            </a:r>
            <a:r>
              <a:rPr lang="en-US" sz="1050" dirty="0">
                <a:solidFill>
                  <a:schemeClr val="tx1">
                    <a:lumMod val="50000"/>
                  </a:schemeClr>
                </a:solidFill>
              </a:rPr>
              <a:t>://transvoxel.org/</a:t>
            </a:r>
          </a:p>
        </p:txBody>
      </p:sp>
      <p:pic>
        <p:nvPicPr>
          <p:cNvPr id="2050" name="Picture 2" descr="Transvoxel Algorithm for Voxel Level-of-Detail (LOD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666750"/>
            <a:ext cx="2771000" cy="390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715000" y="4548824"/>
            <a:ext cx="30758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</a:t>
            </a:r>
            <a:r>
              <a:rPr lang="en-US" sz="700" dirty="0" smtClean="0">
                <a:solidFill>
                  <a:schemeClr val="tx1">
                    <a:lumMod val="50000"/>
                  </a:schemeClr>
                </a:solidFill>
              </a:rPr>
              <a:t>http</a:t>
            </a:r>
            <a:r>
              <a:rPr lang="en-US" sz="700" dirty="0">
                <a:solidFill>
                  <a:schemeClr val="tx1">
                    <a:lumMod val="50000"/>
                  </a:schemeClr>
                </a:solidFill>
              </a:rPr>
              <a:t>://transvoxel.org/</a:t>
            </a:r>
          </a:p>
        </p:txBody>
      </p:sp>
    </p:spTree>
    <p:extLst>
      <p:ext uri="{BB962C8B-B14F-4D97-AF65-F5344CB8AC3E}">
        <p14:creationId xmlns:p14="http://schemas.microsoft.com/office/powerpoint/2010/main" val="35936959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The 31st Game Screensh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322968"/>
            <a:ext cx="5610840" cy="359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90550"/>
            <a:ext cx="8077200" cy="609600"/>
          </a:xfrm>
        </p:spPr>
        <p:txBody>
          <a:bodyPr/>
          <a:lstStyle/>
          <a:p>
            <a:r>
              <a:rPr lang="en-US" dirty="0" err="1" smtClean="0"/>
              <a:t>Transvoxel</a:t>
            </a:r>
            <a:r>
              <a:rPr lang="en-US" dirty="0" smtClean="0"/>
              <a:t> Algorithm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1" y="1428750"/>
            <a:ext cx="2438400" cy="3352800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 smtClean="0"/>
              <a:t>Easy to Implement: </a:t>
            </a:r>
            <a:r>
              <a:rPr lang="en-US" sz="1600" dirty="0" smtClean="0">
                <a:solidFill>
                  <a:srgbClr val="00B050"/>
                </a:solidFill>
              </a:rPr>
              <a:t>+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Local Independence: </a:t>
            </a:r>
            <a:r>
              <a:rPr lang="en-US" sz="1800" dirty="0" smtClean="0">
                <a:solidFill>
                  <a:srgbClr val="00B050"/>
                </a:solidFill>
              </a:rPr>
              <a:t>+</a:t>
            </a:r>
          </a:p>
          <a:p>
            <a:pPr marL="0" indent="0">
              <a:buNone/>
            </a:pPr>
            <a:r>
              <a:rPr lang="en-US" sz="1400" dirty="0" smtClean="0"/>
              <a:t>Smooth:</a:t>
            </a:r>
            <a:r>
              <a:rPr lang="en-US" sz="1600" dirty="0" smtClean="0"/>
              <a:t> </a:t>
            </a:r>
            <a:r>
              <a:rPr lang="en-US" sz="1600" dirty="0">
                <a:solidFill>
                  <a:srgbClr val="00B050"/>
                </a:solidFill>
              </a:rPr>
              <a:t>+</a:t>
            </a:r>
            <a:endParaRPr lang="en-US" sz="1600" dirty="0" smtClean="0"/>
          </a:p>
          <a:p>
            <a:pPr marL="0" indent="0">
              <a:buNone/>
            </a:pPr>
            <a:r>
              <a:rPr lang="en-US" sz="1400" dirty="0" smtClean="0"/>
              <a:t>Adaptive: </a:t>
            </a:r>
            <a:r>
              <a:rPr lang="en-US" sz="1800" dirty="0">
                <a:solidFill>
                  <a:srgbClr val="00B050"/>
                </a:solidFill>
              </a:rPr>
              <a:t>+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Minimize slivers: </a:t>
            </a:r>
            <a:r>
              <a:rPr lang="en-US" sz="1800" dirty="0" smtClean="0">
                <a:solidFill>
                  <a:srgbClr val="FF0000"/>
                </a:solidFill>
              </a:rPr>
              <a:t>-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Sharp features: </a:t>
            </a:r>
            <a:r>
              <a:rPr lang="en-US" sz="1800" dirty="0" smtClean="0">
                <a:solidFill>
                  <a:srgbClr val="FF0000"/>
                </a:solidFill>
              </a:rPr>
              <a:t>-</a:t>
            </a:r>
          </a:p>
          <a:p>
            <a:pPr marL="0" indent="0">
              <a:buNone/>
            </a:pPr>
            <a:r>
              <a:rPr lang="en-US" sz="1400" dirty="0" smtClean="0">
                <a:solidFill>
                  <a:schemeClr val="bg2"/>
                </a:solidFill>
              </a:rPr>
              <a:t>Thin features</a:t>
            </a:r>
            <a:r>
              <a:rPr lang="en-US" sz="1400" dirty="0" smtClean="0"/>
              <a:t> : </a:t>
            </a:r>
            <a:r>
              <a:rPr lang="en-US" sz="1800" dirty="0" smtClean="0">
                <a:solidFill>
                  <a:srgbClr val="FF0000"/>
                </a:solidFill>
              </a:rPr>
              <a:t>-</a:t>
            </a:r>
          </a:p>
          <a:p>
            <a:pPr marL="0" indent="0">
              <a:buNone/>
            </a:pPr>
            <a:endParaRPr lang="en-US" sz="18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49911" y="4478046"/>
            <a:ext cx="23622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http://the31stgame.com/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7170" name="Picture 2" descr="http://tombstoneengine.com/logo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322968"/>
            <a:ext cx="818154" cy="117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926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br>
              <a:rPr lang="en-US" dirty="0" smtClean="0"/>
            </a:br>
            <a:r>
              <a:rPr lang="en-US" dirty="0"/>
              <a:t>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Volume representations</a:t>
            </a:r>
          </a:p>
          <a:p>
            <a:r>
              <a:rPr lang="en-US" dirty="0" err="1" smtClean="0"/>
              <a:t>Voxelization</a:t>
            </a:r>
            <a:r>
              <a:rPr lang="en-US" dirty="0" smtClean="0"/>
              <a:t> survey</a:t>
            </a:r>
          </a:p>
          <a:p>
            <a:r>
              <a:rPr lang="en-US" dirty="0" smtClean="0"/>
              <a:t>Lessons from Windborne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6033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 Contouring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428750"/>
            <a:ext cx="8305800" cy="3352800"/>
          </a:xfrm>
        </p:spPr>
        <p:txBody>
          <a:bodyPr/>
          <a:lstStyle/>
          <a:p>
            <a:r>
              <a:rPr lang="en-US" sz="1800" dirty="0" smtClean="0"/>
              <a:t>Sample f(</a:t>
            </a:r>
            <a:r>
              <a:rPr lang="en-US" sz="1800" dirty="0" err="1" smtClean="0"/>
              <a:t>x,y,z</a:t>
            </a:r>
            <a:r>
              <a:rPr lang="en-US" sz="1800" dirty="0" smtClean="0"/>
              <a:t>) in the corner of each grid cell</a:t>
            </a:r>
          </a:p>
          <a:p>
            <a:r>
              <a:rPr lang="en-US" sz="1800" dirty="0" smtClean="0"/>
              <a:t>Sample f’(</a:t>
            </a:r>
            <a:r>
              <a:rPr lang="en-US" sz="1800" dirty="0" err="1" smtClean="0"/>
              <a:t>x,y,z</a:t>
            </a:r>
            <a:r>
              <a:rPr lang="en-US" sz="1800" dirty="0" smtClean="0"/>
              <a:t>) at the location of each edge intersection</a:t>
            </a:r>
            <a:endParaRPr lang="en-US" sz="2400" dirty="0"/>
          </a:p>
          <a:p>
            <a:r>
              <a:rPr lang="en-US" sz="1800" dirty="0" smtClean="0"/>
              <a:t>Find an ‘ideal’ point within each cell, on the contour </a:t>
            </a:r>
          </a:p>
          <a:p>
            <a:r>
              <a:rPr lang="en-US" sz="1800" dirty="0" smtClean="0"/>
              <a:t>Connect dual points for neighboring grid cells (supports multiple LOD resolutions)</a:t>
            </a:r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685800" y="1150357"/>
            <a:ext cx="52020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50000"/>
                  </a:schemeClr>
                </a:solidFill>
              </a:rPr>
              <a:t>http://www.frankpetterson.com/publications/dualcontour/dualcontour.pdf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022800"/>
            <a:ext cx="1814612" cy="173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34000" y="4646838"/>
            <a:ext cx="2362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credit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: http://www.cs.rice.edu/~jwarren/papers/dmc.pdf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027781"/>
            <a:ext cx="1635195" cy="1757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089073"/>
            <a:ext cx="1617346" cy="1600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09959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90550"/>
            <a:ext cx="8077200" cy="609600"/>
          </a:xfrm>
        </p:spPr>
        <p:txBody>
          <a:bodyPr/>
          <a:lstStyle/>
          <a:p>
            <a:r>
              <a:rPr lang="en-US" dirty="0" smtClean="0"/>
              <a:t>Dual Contouring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1" y="1428750"/>
            <a:ext cx="2438400" cy="3352800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 smtClean="0"/>
              <a:t>Easy to Implement: </a:t>
            </a:r>
            <a:r>
              <a:rPr lang="en-US" sz="1400" b="1" dirty="0">
                <a:solidFill>
                  <a:srgbClr val="FF0000"/>
                </a:solidFill>
              </a:rPr>
              <a:t>-</a:t>
            </a:r>
            <a:endParaRPr lang="en-US" sz="1600" b="1" dirty="0" smtClean="0"/>
          </a:p>
          <a:p>
            <a:pPr marL="0" indent="0">
              <a:buNone/>
            </a:pPr>
            <a:r>
              <a:rPr lang="en-US" sz="1400" dirty="0" smtClean="0"/>
              <a:t>Local Independence: </a:t>
            </a:r>
            <a:r>
              <a:rPr lang="en-US" sz="1800" dirty="0">
                <a:solidFill>
                  <a:srgbClr val="FF0000"/>
                </a:solidFill>
              </a:rPr>
              <a:t>-</a:t>
            </a:r>
            <a:endParaRPr lang="en-US" sz="18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Smooth:</a:t>
            </a:r>
            <a:r>
              <a:rPr lang="en-US" sz="1600" dirty="0" smtClean="0"/>
              <a:t> </a:t>
            </a:r>
            <a:r>
              <a:rPr lang="en-US" sz="1600" dirty="0">
                <a:solidFill>
                  <a:srgbClr val="00B050"/>
                </a:solidFill>
              </a:rPr>
              <a:t>+</a:t>
            </a:r>
            <a:endParaRPr lang="en-US" sz="1600" dirty="0" smtClean="0"/>
          </a:p>
          <a:p>
            <a:pPr marL="0" indent="0">
              <a:buNone/>
            </a:pPr>
            <a:r>
              <a:rPr lang="en-US" sz="1400" dirty="0" smtClean="0"/>
              <a:t>Adaptive: </a:t>
            </a:r>
            <a:r>
              <a:rPr lang="en-US" sz="1800" dirty="0">
                <a:solidFill>
                  <a:srgbClr val="00B050"/>
                </a:solidFill>
              </a:rPr>
              <a:t>+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Minimize slivers: </a:t>
            </a:r>
            <a:r>
              <a:rPr lang="en-US" sz="1800" dirty="0">
                <a:solidFill>
                  <a:srgbClr val="00B050"/>
                </a:solidFill>
              </a:rPr>
              <a:t>+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Sharp features: </a:t>
            </a:r>
            <a:r>
              <a:rPr lang="en-US" sz="1800" dirty="0">
                <a:solidFill>
                  <a:srgbClr val="00B050"/>
                </a:solidFill>
              </a:rPr>
              <a:t>+</a:t>
            </a:r>
            <a:endParaRPr lang="en-US" sz="18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dirty="0" smtClean="0">
                <a:solidFill>
                  <a:schemeClr val="bg2"/>
                </a:solidFill>
              </a:rPr>
              <a:t>Thin features</a:t>
            </a:r>
            <a:r>
              <a:rPr lang="en-US" sz="1400" dirty="0" smtClean="0"/>
              <a:t> : </a:t>
            </a:r>
            <a:r>
              <a:rPr lang="en-US" sz="1800" dirty="0">
                <a:solidFill>
                  <a:schemeClr val="bg1">
                    <a:lumMod val="60000"/>
                    <a:lumOff val="40000"/>
                  </a:schemeClr>
                </a:solidFill>
              </a:rPr>
              <a:t>~</a:t>
            </a:r>
            <a:endParaRPr lang="en-US" sz="1800" dirty="0" smtClean="0">
              <a:solidFill>
                <a:schemeClr val="bg1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US" sz="18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49911" y="4478046"/>
            <a:ext cx="23622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http://www.voxelfarm.com/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4098" name="Picture 2" descr="http://80.lv/wp-content/uploads/2015/03/voxelfarm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89" b="10624"/>
          <a:stretch/>
        </p:blipFill>
        <p:spPr bwMode="auto">
          <a:xfrm>
            <a:off x="4648200" y="1461384"/>
            <a:ext cx="4294815" cy="337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pbs.twimg.com/profile_images/492392096406323200/jnPCXmX7_400x400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59" b="10628"/>
          <a:stretch/>
        </p:blipFill>
        <p:spPr bwMode="auto">
          <a:xfrm>
            <a:off x="4648200" y="1463040"/>
            <a:ext cx="1111278" cy="8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6559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90550"/>
            <a:ext cx="8077200" cy="609600"/>
          </a:xfrm>
        </p:spPr>
        <p:txBody>
          <a:bodyPr/>
          <a:lstStyle/>
          <a:p>
            <a:r>
              <a:rPr lang="en-US" dirty="0" smtClean="0"/>
              <a:t>Dual Marching Cubes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sz="20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09600" y="1123950"/>
            <a:ext cx="364394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50000"/>
                  </a:schemeClr>
                </a:solidFill>
              </a:rPr>
              <a:t>https://www.cs.rice.edu/~jwarren/papers/dmc.pdf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50000"/>
          <a:stretch/>
        </p:blipFill>
        <p:spPr bwMode="auto">
          <a:xfrm>
            <a:off x="7239000" y="3156285"/>
            <a:ext cx="1295401" cy="1268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582" y="1389916"/>
            <a:ext cx="1537039" cy="1486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533400" y="1428750"/>
            <a:ext cx="5486400" cy="33528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anose="05000000000000000000" pitchFamily="2" charset="2"/>
              <a:buChar char="§"/>
              <a:defRPr sz="2800">
                <a:solidFill>
                  <a:srgbClr val="000000"/>
                </a:solidFill>
                <a:latin typeface="+mn-lt"/>
                <a:ea typeface="ヒラギノ角ゴ Pro W3" pitchFamily="80" charset="-128"/>
                <a:cs typeface="ヒラギノ角ゴ Pro W3" pitchFamily="80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anose="05000000000000000000" pitchFamily="2" charset="2"/>
              <a:buChar char="§"/>
              <a:defRPr sz="2400">
                <a:solidFill>
                  <a:srgbClr val="000000"/>
                </a:solidFill>
                <a:latin typeface="+mn-lt"/>
                <a:ea typeface="ヒラギノ角ゴ Pro W3" pitchFamily="45" charset="-128"/>
              </a:defRPr>
            </a:lvl2pPr>
            <a:lvl3pPr marL="12573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rgbClr val="000000"/>
                </a:solidFill>
                <a:latin typeface="+mn-lt"/>
                <a:ea typeface="ヒラギノ角ゴ Pro W3" pitchFamily="45" charset="-128"/>
              </a:defRPr>
            </a:lvl3pPr>
            <a:lvl4pPr marL="16573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0000"/>
              <a:buFont typeface="Wingdings" panose="05000000000000000000" pitchFamily="2" charset="2"/>
              <a:buChar char="§"/>
              <a:defRPr>
                <a:solidFill>
                  <a:srgbClr val="000000"/>
                </a:solidFill>
                <a:latin typeface="+mn-lt"/>
                <a:ea typeface="ヒラギノ角ゴ Pro W3" pitchFamily="45" charset="-128"/>
              </a:defRPr>
            </a:lvl4pPr>
            <a:lvl5pPr marL="21145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anose="05000000000000000000" pitchFamily="2" charset="2"/>
              <a:buChar char="§"/>
              <a:defRPr>
                <a:solidFill>
                  <a:srgbClr val="000000"/>
                </a:solidFill>
                <a:latin typeface="+mn-lt"/>
                <a:ea typeface="ヒラギノ角ゴ Pro W3" pitchFamily="45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&gt;"/>
              <a:defRPr>
                <a:solidFill>
                  <a:srgbClr val="000000"/>
                </a:solidFill>
                <a:latin typeface="+mn-lt"/>
                <a:ea typeface="ヒラギノ角ゴ Pro W3" pitchFamily="45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&gt;"/>
              <a:defRPr>
                <a:solidFill>
                  <a:srgbClr val="000000"/>
                </a:solidFill>
                <a:latin typeface="+mn-lt"/>
                <a:ea typeface="ヒラギノ角ゴ Pro W3" pitchFamily="45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&gt;"/>
              <a:defRPr>
                <a:solidFill>
                  <a:srgbClr val="000000"/>
                </a:solidFill>
                <a:latin typeface="+mn-lt"/>
                <a:ea typeface="ヒラギノ角ゴ Pro W3" pitchFamily="45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&gt;"/>
              <a:defRPr>
                <a:solidFill>
                  <a:srgbClr val="000000"/>
                </a:solidFill>
                <a:latin typeface="+mn-lt"/>
                <a:ea typeface="ヒラギノ角ゴ Pro W3" pitchFamily="45" charset="-128"/>
              </a:defRPr>
            </a:lvl9pPr>
          </a:lstStyle>
          <a:p>
            <a:r>
              <a:rPr kumimoji="0" lang="en-US" sz="1800" kern="0" dirty="0" smtClean="0"/>
              <a:t>Sample f(</a:t>
            </a:r>
            <a:r>
              <a:rPr kumimoji="0" lang="en-US" sz="1800" kern="0" dirty="0" err="1" smtClean="0"/>
              <a:t>x,y,z</a:t>
            </a:r>
            <a:r>
              <a:rPr kumimoji="0" lang="en-US" sz="1800" kern="0" dirty="0" smtClean="0"/>
              <a:t>) over a fine grid</a:t>
            </a:r>
          </a:p>
          <a:p>
            <a:r>
              <a:rPr kumimoji="0" lang="en-US" sz="1800" kern="0" dirty="0" smtClean="0"/>
              <a:t>Find the point that minimizes error (QEF)</a:t>
            </a:r>
          </a:p>
          <a:p>
            <a:r>
              <a:rPr kumimoji="0" lang="en-US" sz="1800" kern="0" dirty="0" smtClean="0"/>
              <a:t>Subdivide octree at that point if error &gt; </a:t>
            </a:r>
            <a:r>
              <a:rPr lang="el-GR" sz="1800" dirty="0" smtClean="0"/>
              <a:t>ε</a:t>
            </a:r>
            <a:endParaRPr lang="en-US" sz="1800" dirty="0" smtClean="0"/>
          </a:p>
          <a:p>
            <a:r>
              <a:rPr lang="en-US" sz="1800" dirty="0" smtClean="0"/>
              <a:t>Repeat 1-3 until error &lt; </a:t>
            </a:r>
            <a:r>
              <a:rPr lang="el-GR" sz="1800" dirty="0" smtClean="0"/>
              <a:t>ε</a:t>
            </a:r>
            <a:r>
              <a:rPr lang="en-US" sz="1800" dirty="0" smtClean="0"/>
              <a:t> everywhere</a:t>
            </a:r>
          </a:p>
          <a:p>
            <a:r>
              <a:rPr kumimoji="0" lang="en-US" sz="1800" kern="0" dirty="0" smtClean="0"/>
              <a:t>Construct topological dual of this octree</a:t>
            </a:r>
          </a:p>
          <a:p>
            <a:r>
              <a:rPr kumimoji="0" lang="en-US" sz="1800" kern="0" dirty="0" smtClean="0"/>
              <a:t>Tessellate (as Dual Contouring)</a:t>
            </a:r>
            <a:endParaRPr kumimoji="0" lang="en-US" sz="2000" kern="0" dirty="0"/>
          </a:p>
          <a:p>
            <a:endParaRPr lang="en-US" sz="1800" dirty="0" smtClean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88" r="50000"/>
          <a:stretch/>
        </p:blipFill>
        <p:spPr bwMode="auto">
          <a:xfrm>
            <a:off x="5715000" y="3124429"/>
            <a:ext cx="1295400" cy="1331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62600" y="4424454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2"/>
                </a:solidFill>
              </a:rPr>
              <a:t>Marching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smtClean="0">
                <a:solidFill>
                  <a:schemeClr val="bg2"/>
                </a:solidFill>
              </a:rPr>
              <a:t>Cubes</a:t>
            </a:r>
            <a:endParaRPr lang="en-US" sz="1200" dirty="0">
              <a:solidFill>
                <a:schemeClr val="bg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15199" y="4421357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2"/>
                </a:solidFill>
              </a:rPr>
              <a:t>Dual Marching Cubes</a:t>
            </a:r>
            <a:endParaRPr lang="en-US" sz="12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8900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90550"/>
            <a:ext cx="8077200" cy="609600"/>
          </a:xfrm>
        </p:spPr>
        <p:txBody>
          <a:bodyPr/>
          <a:lstStyle/>
          <a:p>
            <a:r>
              <a:rPr lang="en-US" dirty="0" smtClean="0"/>
              <a:t>Dual Marching Cubes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1" y="1428750"/>
            <a:ext cx="2438400" cy="3352800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 smtClean="0"/>
              <a:t>Easy to Implement: </a:t>
            </a:r>
            <a:r>
              <a:rPr lang="en-US" sz="1400" b="1" dirty="0" smtClean="0">
                <a:solidFill>
                  <a:srgbClr val="FF0000"/>
                </a:solidFill>
              </a:rPr>
              <a:t>-</a:t>
            </a:r>
            <a:endParaRPr lang="en-US" sz="1600" b="1" dirty="0" smtClean="0"/>
          </a:p>
          <a:p>
            <a:pPr marL="0" indent="0">
              <a:buNone/>
            </a:pPr>
            <a:r>
              <a:rPr lang="en-US" sz="1400" dirty="0" smtClean="0"/>
              <a:t>Local Independence: </a:t>
            </a:r>
            <a:r>
              <a:rPr lang="en-US" sz="1800" dirty="0">
                <a:solidFill>
                  <a:srgbClr val="FF0000"/>
                </a:solidFill>
              </a:rPr>
              <a:t>-</a:t>
            </a:r>
            <a:endParaRPr lang="en-US" sz="18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Smooth:</a:t>
            </a:r>
            <a:r>
              <a:rPr lang="en-US" sz="1600" dirty="0" smtClean="0"/>
              <a:t> </a:t>
            </a:r>
            <a:r>
              <a:rPr lang="en-US" sz="1600" dirty="0">
                <a:solidFill>
                  <a:srgbClr val="00B050"/>
                </a:solidFill>
              </a:rPr>
              <a:t>+</a:t>
            </a:r>
            <a:endParaRPr lang="en-US" sz="1600" dirty="0" smtClean="0"/>
          </a:p>
          <a:p>
            <a:pPr marL="0" indent="0">
              <a:buNone/>
            </a:pPr>
            <a:r>
              <a:rPr lang="en-US" sz="1400" dirty="0" smtClean="0"/>
              <a:t>Adaptive: </a:t>
            </a:r>
            <a:r>
              <a:rPr lang="en-US" sz="1800" dirty="0">
                <a:solidFill>
                  <a:srgbClr val="00B050"/>
                </a:solidFill>
              </a:rPr>
              <a:t>+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Minimize slivers: </a:t>
            </a:r>
            <a:r>
              <a:rPr lang="en-US" sz="1800" dirty="0">
                <a:solidFill>
                  <a:srgbClr val="00B050"/>
                </a:solidFill>
              </a:rPr>
              <a:t>+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Sharp features: </a:t>
            </a:r>
            <a:r>
              <a:rPr lang="en-US" sz="1800" dirty="0">
                <a:solidFill>
                  <a:srgbClr val="00B050"/>
                </a:solidFill>
              </a:rPr>
              <a:t>+</a:t>
            </a:r>
            <a:endParaRPr lang="en-US" sz="18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dirty="0" smtClean="0">
                <a:solidFill>
                  <a:schemeClr val="bg2"/>
                </a:solidFill>
              </a:rPr>
              <a:t>Thin features</a:t>
            </a:r>
            <a:r>
              <a:rPr lang="en-US" sz="1400" dirty="0" smtClean="0"/>
              <a:t> : </a:t>
            </a:r>
            <a:r>
              <a:rPr lang="en-US" sz="1800" dirty="0">
                <a:solidFill>
                  <a:srgbClr val="00B050"/>
                </a:solidFill>
              </a:rPr>
              <a:t>+</a:t>
            </a:r>
            <a:endParaRPr lang="en-US" sz="1800" dirty="0" smtClean="0">
              <a:solidFill>
                <a:schemeClr val="bg1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US" sz="18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49911" y="4478046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  <a:hlinkClick r:id="rId3"/>
              </a:rPr>
              <a:t>http://</a:t>
            </a:r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  <a:hlinkClick r:id="rId3"/>
              </a:rPr>
              <a:t>www.duangle.com/nowhere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  <a:hlinkClick r:id="rId4"/>
              </a:rPr>
              <a:t>http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  <a:hlinkClick r:id="rId4"/>
              </a:rPr>
              <a:t>://</a:t>
            </a:r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  <a:hlinkClick r:id="rId4"/>
              </a:rPr>
              <a:t>www.ogre3d.org/tikiwiki/tiki-index.php?page=VolumeComponent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  <a:p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5124" name="Picture 4" descr="http://4.bp.blogspot.com/-TROkPTJyGqc/UzA_EfkxwDI/AAAAAAAAC0c/e4FAAU2qius/s1600/screenshot_2014-03-22_11-50_000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" t="-1388" r="33897" b="1388"/>
          <a:stretch/>
        </p:blipFill>
        <p:spPr bwMode="auto">
          <a:xfrm>
            <a:off x="2743200" y="1777013"/>
            <a:ext cx="3163958" cy="2701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ogre3d.org/tikiwiki/tiki-download_file.php?fileId=2186&amp;displa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234" y="1823391"/>
            <a:ext cx="3396791" cy="265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234" y="1822344"/>
            <a:ext cx="204787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823391"/>
            <a:ext cx="1028700" cy="389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8164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90550"/>
            <a:ext cx="8077200" cy="609600"/>
          </a:xfrm>
        </p:spPr>
        <p:txBody>
          <a:bodyPr/>
          <a:lstStyle/>
          <a:p>
            <a:r>
              <a:rPr lang="en-US" dirty="0" smtClean="0"/>
              <a:t>Cubical Marching Squares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428750"/>
            <a:ext cx="8077200" cy="1219200"/>
          </a:xfrm>
        </p:spPr>
        <p:txBody>
          <a:bodyPr/>
          <a:lstStyle/>
          <a:p>
            <a:endParaRPr lang="en-US" sz="20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09600" y="1123950"/>
            <a:ext cx="506581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50000"/>
                  </a:schemeClr>
                </a:solidFill>
              </a:rPr>
              <a:t>https://www.csie.ntu.edu.tw/~cyy/publications/papers/Ho2005CMS.pdf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33400" y="1447469"/>
            <a:ext cx="8305800" cy="33528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anose="05000000000000000000" pitchFamily="2" charset="2"/>
              <a:buChar char="§"/>
              <a:defRPr sz="2800">
                <a:solidFill>
                  <a:srgbClr val="000000"/>
                </a:solidFill>
                <a:latin typeface="+mn-lt"/>
                <a:ea typeface="ヒラギノ角ゴ Pro W3" pitchFamily="80" charset="-128"/>
                <a:cs typeface="ヒラギノ角ゴ Pro W3" pitchFamily="80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anose="05000000000000000000" pitchFamily="2" charset="2"/>
              <a:buChar char="§"/>
              <a:defRPr sz="2400">
                <a:solidFill>
                  <a:srgbClr val="000000"/>
                </a:solidFill>
                <a:latin typeface="+mn-lt"/>
                <a:ea typeface="ヒラギノ角ゴ Pro W3" pitchFamily="45" charset="-128"/>
              </a:defRPr>
            </a:lvl2pPr>
            <a:lvl3pPr marL="12573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rgbClr val="000000"/>
                </a:solidFill>
                <a:latin typeface="+mn-lt"/>
                <a:ea typeface="ヒラギノ角ゴ Pro W3" pitchFamily="45" charset="-128"/>
              </a:defRPr>
            </a:lvl3pPr>
            <a:lvl4pPr marL="16573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0000"/>
              <a:buFont typeface="Wingdings" panose="05000000000000000000" pitchFamily="2" charset="2"/>
              <a:buChar char="§"/>
              <a:defRPr>
                <a:solidFill>
                  <a:srgbClr val="000000"/>
                </a:solidFill>
                <a:latin typeface="+mn-lt"/>
                <a:ea typeface="ヒラギノ角ゴ Pro W3" pitchFamily="45" charset="-128"/>
              </a:defRPr>
            </a:lvl4pPr>
            <a:lvl5pPr marL="21145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anose="05000000000000000000" pitchFamily="2" charset="2"/>
              <a:buChar char="§"/>
              <a:defRPr>
                <a:solidFill>
                  <a:srgbClr val="000000"/>
                </a:solidFill>
                <a:latin typeface="+mn-lt"/>
                <a:ea typeface="ヒラギノ角ゴ Pro W3" pitchFamily="45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&gt;"/>
              <a:defRPr>
                <a:solidFill>
                  <a:srgbClr val="000000"/>
                </a:solidFill>
                <a:latin typeface="+mn-lt"/>
                <a:ea typeface="ヒラギノ角ゴ Pro W3" pitchFamily="45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&gt;"/>
              <a:defRPr>
                <a:solidFill>
                  <a:srgbClr val="000000"/>
                </a:solidFill>
                <a:latin typeface="+mn-lt"/>
                <a:ea typeface="ヒラギノ角ゴ Pro W3" pitchFamily="45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&gt;"/>
              <a:defRPr>
                <a:solidFill>
                  <a:srgbClr val="000000"/>
                </a:solidFill>
                <a:latin typeface="+mn-lt"/>
                <a:ea typeface="ヒラギノ角ゴ Pro W3" pitchFamily="45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&gt;"/>
              <a:defRPr>
                <a:solidFill>
                  <a:srgbClr val="000000"/>
                </a:solidFill>
                <a:latin typeface="+mn-lt"/>
                <a:ea typeface="ヒラギノ角ゴ Pro W3" pitchFamily="45" charset="-128"/>
              </a:defRPr>
            </a:lvl9pPr>
          </a:lstStyle>
          <a:p>
            <a:r>
              <a:rPr kumimoji="0" lang="en-US" sz="1800" kern="0" dirty="0" smtClean="0"/>
              <a:t>Build an octree with error subdivision (similar to DMC)</a:t>
            </a:r>
          </a:p>
          <a:p>
            <a:r>
              <a:rPr kumimoji="0" lang="en-US" sz="1800" kern="0" dirty="0" smtClean="0"/>
              <a:t>For any voxel (at any octree level):</a:t>
            </a:r>
          </a:p>
          <a:p>
            <a:pPr lvl="1"/>
            <a:r>
              <a:rPr kumimoji="0" lang="en-US" sz="1400" kern="0" dirty="0" smtClean="0"/>
              <a:t>Unfold the voxel, look at each side individually</a:t>
            </a:r>
          </a:p>
          <a:p>
            <a:pPr lvl="1"/>
            <a:r>
              <a:rPr kumimoji="0" lang="en-US" sz="1400" kern="0" dirty="0" smtClean="0"/>
              <a:t>Create a curve using marching cubes, tessellating if error &gt; </a:t>
            </a:r>
            <a:r>
              <a:rPr lang="el-GR" sz="1400" dirty="0" smtClean="0"/>
              <a:t>ε</a:t>
            </a:r>
            <a:endParaRPr lang="en-US" sz="1400" dirty="0" smtClean="0"/>
          </a:p>
          <a:p>
            <a:pPr lvl="1"/>
            <a:r>
              <a:rPr lang="en-US" sz="1400" dirty="0" smtClean="0"/>
              <a:t>Fold sides back together and triangulate</a:t>
            </a:r>
          </a:p>
          <a:p>
            <a:endParaRPr lang="en-US" sz="1800" dirty="0" smtClean="0"/>
          </a:p>
          <a:p>
            <a:pPr lvl="1"/>
            <a:endParaRPr kumimoji="0" lang="en-US" sz="1400" kern="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5615279" y="4143315"/>
            <a:ext cx="236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700" dirty="0">
                <a:solidFill>
                  <a:schemeClr val="tx1">
                    <a:lumMod val="50000"/>
                  </a:schemeClr>
                </a:solidFill>
              </a:rPr>
              <a:t>https://www.csie.ntu.edu.tw/~cyy/publications/papers/Ho2005CMS.pdf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904794"/>
            <a:ext cx="4352925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20566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90550"/>
            <a:ext cx="8077200" cy="609600"/>
          </a:xfrm>
        </p:spPr>
        <p:txBody>
          <a:bodyPr/>
          <a:lstStyle/>
          <a:p>
            <a:r>
              <a:rPr lang="en-US" dirty="0" smtClean="0"/>
              <a:t>Cubical Marching Squares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1" y="1428750"/>
            <a:ext cx="2438400" cy="3352800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 smtClean="0"/>
              <a:t>Easy to Implement: </a:t>
            </a:r>
            <a:r>
              <a:rPr lang="en-US" sz="1400" b="1" dirty="0" smtClean="0">
                <a:solidFill>
                  <a:srgbClr val="FF0000"/>
                </a:solidFill>
              </a:rPr>
              <a:t>-</a:t>
            </a:r>
            <a:endParaRPr lang="en-US" sz="1600" b="1" dirty="0" smtClean="0"/>
          </a:p>
          <a:p>
            <a:pPr marL="0" indent="0">
              <a:buNone/>
            </a:pPr>
            <a:r>
              <a:rPr lang="en-US" sz="1400" dirty="0" smtClean="0"/>
              <a:t>Local Independence: </a:t>
            </a:r>
            <a:r>
              <a:rPr lang="en-US" sz="1800" dirty="0">
                <a:solidFill>
                  <a:srgbClr val="00B050"/>
                </a:solidFill>
              </a:rPr>
              <a:t>+</a:t>
            </a:r>
            <a:endParaRPr lang="en-US" sz="18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Smooth:</a:t>
            </a:r>
            <a:r>
              <a:rPr lang="en-US" sz="1600" dirty="0" smtClean="0"/>
              <a:t> </a:t>
            </a:r>
            <a:r>
              <a:rPr lang="en-US" sz="1600" dirty="0">
                <a:solidFill>
                  <a:srgbClr val="00B050"/>
                </a:solidFill>
              </a:rPr>
              <a:t>+</a:t>
            </a:r>
            <a:endParaRPr lang="en-US" sz="1600" dirty="0" smtClean="0"/>
          </a:p>
          <a:p>
            <a:pPr marL="0" indent="0">
              <a:buNone/>
            </a:pPr>
            <a:r>
              <a:rPr lang="en-US" sz="1400" dirty="0" smtClean="0"/>
              <a:t>Adaptive: </a:t>
            </a:r>
            <a:r>
              <a:rPr lang="en-US" sz="1800" dirty="0">
                <a:solidFill>
                  <a:srgbClr val="00B050"/>
                </a:solidFill>
              </a:rPr>
              <a:t>+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Minimize slivers: </a:t>
            </a:r>
            <a:r>
              <a:rPr lang="en-US" sz="1800" dirty="0">
                <a:solidFill>
                  <a:srgbClr val="00B050"/>
                </a:solidFill>
              </a:rPr>
              <a:t>+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Sharp features: </a:t>
            </a:r>
            <a:r>
              <a:rPr lang="en-US" sz="1800" dirty="0">
                <a:solidFill>
                  <a:srgbClr val="00B050"/>
                </a:solidFill>
              </a:rPr>
              <a:t>+</a:t>
            </a:r>
            <a:endParaRPr lang="en-US" sz="18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dirty="0" smtClean="0">
                <a:solidFill>
                  <a:schemeClr val="bg2"/>
                </a:solidFill>
              </a:rPr>
              <a:t>Thin features</a:t>
            </a:r>
            <a:r>
              <a:rPr lang="en-US" sz="1400" dirty="0" smtClean="0"/>
              <a:t> : </a:t>
            </a:r>
            <a:r>
              <a:rPr lang="en-US" sz="1800" dirty="0">
                <a:solidFill>
                  <a:srgbClr val="00B050"/>
                </a:solidFill>
              </a:rPr>
              <a:t>+</a:t>
            </a:r>
            <a:endParaRPr lang="en-US" sz="1800" dirty="0" smtClean="0">
              <a:solidFill>
                <a:schemeClr val="bg1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US" sz="18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49911" y="4478046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  <a:hlinkClick r:id="rId3"/>
              </a:rPr>
              <a:t>https://upvoid.com</a:t>
            </a:r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  <a:hlinkClick r:id="rId3"/>
              </a:rPr>
              <a:t>/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600" dirty="0">
                <a:solidFill>
                  <a:schemeClr val="tx1">
                    <a:lumMod val="50000"/>
                  </a:schemeClr>
                </a:solidFill>
                <a:hlinkClick r:id="rId4"/>
              </a:rPr>
              <a:t>https://</a:t>
            </a:r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  <a:hlinkClick r:id="rId4"/>
              </a:rPr>
              <a:t>community.upvoid.com/uploads/default/76/f2205d419db9bbc8.jpg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  <a:p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6148" name="Picture 4" descr="https://community.upvoid.com/uploads/default/76/f2205d419db9bbc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198" y="1276351"/>
            <a:ext cx="6016897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198" y="1276351"/>
            <a:ext cx="1431897" cy="4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2911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3930273"/>
            <a:ext cx="23622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700" dirty="0" smtClean="0">
                <a:solidFill>
                  <a:schemeClr val="tx1">
                    <a:lumMod val="50000"/>
                  </a:schemeClr>
                </a:solidFill>
              </a:rPr>
              <a:t>Hidden Path Entertainment</a:t>
            </a:r>
            <a:endParaRPr lang="en-US" sz="7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3" name="Windborne reel for Michael GDC 2016">
            <a:hlinkClick r:id="" action="ppaction://media"/>
          </p:cNvPr>
          <p:cNvPicPr>
            <a:picLocks noGrp="1" noChangeAspect="1"/>
          </p:cNvPicPr>
          <p:nvPr>
            <p:ph sz="quarter" idx="10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0"/>
            <a:ext cx="9144813" cy="5143500"/>
          </a:xfrm>
        </p:spPr>
      </p:pic>
    </p:spTree>
    <p:extLst>
      <p:ext uri="{BB962C8B-B14F-4D97-AF65-F5344CB8AC3E}">
        <p14:creationId xmlns:p14="http://schemas.microsoft.com/office/powerpoint/2010/main" val="220566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8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292004"/>
            <a:ext cx="8077200" cy="335280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F(</a:t>
            </a:r>
            <a:r>
              <a:rPr lang="en-US" sz="2400" dirty="0" err="1" smtClean="0"/>
              <a:t>x,y,z</a:t>
            </a:r>
            <a:r>
              <a:rPr lang="en-US" sz="2400" dirty="0" smtClean="0"/>
              <a:t>) = composited, axis-aligned density grid</a:t>
            </a:r>
          </a:p>
          <a:p>
            <a:pPr lvl="1"/>
            <a:r>
              <a:rPr lang="en-US" sz="2000" dirty="0" smtClean="0"/>
              <a:t>Each chunk has the list of features overlapping it</a:t>
            </a:r>
          </a:p>
          <a:p>
            <a:pPr lvl="1"/>
            <a:r>
              <a:rPr lang="en-US" sz="2000" dirty="0" smtClean="0"/>
              <a:t>On calculation, accumulate to chunks with </a:t>
            </a:r>
            <a:r>
              <a:rPr lang="en-US" sz="2000" dirty="0" err="1" smtClean="0"/>
              <a:t>boolean</a:t>
            </a:r>
            <a:r>
              <a:rPr lang="en-US" sz="2000" dirty="0" smtClean="0"/>
              <a:t> ops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 smtClean="0"/>
          </a:p>
        </p:txBody>
      </p:sp>
      <p:pic>
        <p:nvPicPr>
          <p:cNvPr id="19458" name="Picture 2" descr="E:\sd\Windborne\trunk\Build\Win32\screenshot_16-03-09_155689_0013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105150"/>
            <a:ext cx="24384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E:\sd\Windborne\trunk\Build\Win32\screenshot_16-03-09_155689_001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101754"/>
            <a:ext cx="2468880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E:\sd\Windborne\trunk\Build\Win32\screenshot_16-03-09_155689_0008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096122"/>
            <a:ext cx="2445688" cy="152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19400" y="3629566"/>
            <a:ext cx="4363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+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7400" y="3629566"/>
            <a:ext cx="4363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=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385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3930273"/>
            <a:ext cx="23622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700" dirty="0" smtClean="0">
                <a:solidFill>
                  <a:schemeClr val="tx1">
                    <a:lumMod val="50000"/>
                  </a:schemeClr>
                </a:solidFill>
              </a:rPr>
              <a:t>Hidden Path Entertainment</a:t>
            </a:r>
            <a:endParaRPr lang="en-US" sz="7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18435" name="Picture 3" descr="E:\sd\Windborne\trunk\Build\Win32\screenshot_16-03-09_155689_0004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14350"/>
            <a:ext cx="7147561" cy="446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6480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- Compositing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428750"/>
            <a:ext cx="4572000" cy="3352800"/>
          </a:xfrm>
        </p:spPr>
        <p:txBody>
          <a:bodyPr/>
          <a:lstStyle/>
          <a:p>
            <a:r>
              <a:rPr lang="en-US" dirty="0" smtClean="0"/>
              <a:t>Each feature is a layer</a:t>
            </a:r>
          </a:p>
          <a:p>
            <a:r>
              <a:rPr lang="en-US" dirty="0" smtClean="0"/>
              <a:t>Each layer either subtracts or overlays</a:t>
            </a:r>
          </a:p>
          <a:p>
            <a:r>
              <a:rPr lang="en-US" dirty="0" smtClean="0"/>
              <a:t>Alpha blend densities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028369" y="3783307"/>
            <a:ext cx="266699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700" dirty="0">
                <a:solidFill>
                  <a:schemeClr val="tx1">
                    <a:lumMod val="50000"/>
                  </a:schemeClr>
                </a:solidFill>
              </a:rPr>
              <a:t>https://en.wikipedia.org/wiki/Alpha_compositing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72038"/>
            <a:ext cx="3033392" cy="255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706" y="3333750"/>
            <a:ext cx="15240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60982" y="2107035"/>
            <a:ext cx="7839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2">
                    <a:lumMod val="65000"/>
                    <a:lumOff val="35000"/>
                  </a:schemeClr>
                </a:solidFill>
              </a:rPr>
              <a:t>Rocks</a:t>
            </a:r>
          </a:p>
          <a:p>
            <a:endParaRPr lang="en-US" sz="1600" dirty="0" smtClean="0">
              <a:solidFill>
                <a:schemeClr val="bg2">
                  <a:lumMod val="65000"/>
                  <a:lumOff val="35000"/>
                </a:schemeClr>
              </a:solidFill>
            </a:endParaRPr>
          </a:p>
          <a:p>
            <a:r>
              <a:rPr lang="en-US" sz="1600" dirty="0" smtClean="0">
                <a:solidFill>
                  <a:schemeClr val="bg2">
                    <a:lumMod val="65000"/>
                    <a:lumOff val="35000"/>
                  </a:schemeClr>
                </a:solidFill>
              </a:rPr>
              <a:t>Cave</a:t>
            </a:r>
          </a:p>
          <a:p>
            <a:endParaRPr lang="en-US" sz="1600" dirty="0" smtClean="0">
              <a:solidFill>
                <a:schemeClr val="bg2">
                  <a:lumMod val="65000"/>
                  <a:lumOff val="35000"/>
                </a:schemeClr>
              </a:solidFill>
            </a:endParaRPr>
          </a:p>
          <a:p>
            <a:r>
              <a:rPr lang="en-US" sz="1600" dirty="0" smtClean="0">
                <a:solidFill>
                  <a:schemeClr val="bg2">
                    <a:lumMod val="65000"/>
                    <a:lumOff val="35000"/>
                  </a:schemeClr>
                </a:solidFill>
              </a:rPr>
              <a:t>Base</a:t>
            </a:r>
            <a:endParaRPr lang="en-US" sz="1600" dirty="0">
              <a:solidFill>
                <a:schemeClr val="bg2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 bwMode="auto">
          <a:xfrm>
            <a:off x="6019800" y="2266950"/>
            <a:ext cx="381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/>
        </p:nvCxnSpPr>
        <p:spPr bwMode="auto">
          <a:xfrm>
            <a:off x="5943600" y="2768754"/>
            <a:ext cx="1905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/>
          <p:nvPr/>
        </p:nvCxnSpPr>
        <p:spPr bwMode="auto">
          <a:xfrm>
            <a:off x="5943600" y="3257550"/>
            <a:ext cx="381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96093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</a:t>
            </a:r>
            <a:endParaRPr lang="en-US" dirty="0"/>
          </a:p>
        </p:txBody>
      </p:sp>
      <p:pic>
        <p:nvPicPr>
          <p:cNvPr id="4" name="Picture 4" descr="http://cdn.gamer-network.net/2014/usgamer/EQNL-Screenshot-11.jpg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28750"/>
            <a:ext cx="24384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5800" y="2958654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credit:</a:t>
            </a:r>
          </a:p>
          <a:p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http://www.pcgamer.com/everquest-next-landmark-hands-on/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428750"/>
            <a:ext cx="1506509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657600" y="3616721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credit:</a:t>
            </a:r>
          </a:p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http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://pixologic.com/zbrush/gallery/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30240" y="3017820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credit:</a:t>
            </a:r>
          </a:p>
          <a:p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http://www.autodesk.com/products/3ds-max/</a:t>
            </a:r>
          </a:p>
        </p:txBody>
      </p:sp>
      <p:pic>
        <p:nvPicPr>
          <p:cNvPr id="2052" name="Picture 4" descr="http://static-dc.autodesk.net/content/dam/autodesk/www/products/autodesk-3dsmax/responsive-center/images/featureimages/opensubdiv-support-large-1152x64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428750"/>
            <a:ext cx="2825014" cy="158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media-minecraftforum.cursecdn.com/attachments/79/739/ste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226501"/>
            <a:ext cx="24384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85800" y="45981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credit:</a:t>
            </a:r>
          </a:p>
          <a:p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http://www.minecraftforum.net/news/60286-original-minecraft-surpasses-22-million-sales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292334"/>
            <a:ext cx="2199570" cy="130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715000" y="4598101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credit:</a:t>
            </a:r>
          </a:p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Defense Grid level editor (Hidden Path)</a:t>
            </a:r>
          </a:p>
        </p:txBody>
      </p:sp>
    </p:spTree>
    <p:extLst>
      <p:ext uri="{BB962C8B-B14F-4D97-AF65-F5344CB8AC3E}">
        <p14:creationId xmlns:p14="http://schemas.microsoft.com/office/powerpoint/2010/main" val="19288472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- Compositing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428750"/>
            <a:ext cx="3505200" cy="3352800"/>
          </a:xfrm>
        </p:spPr>
        <p:txBody>
          <a:bodyPr/>
          <a:lstStyle/>
          <a:p>
            <a:r>
              <a:rPr lang="en-US" dirty="0" smtClean="0"/>
              <a:t>Caves are a ‘subtract’ layer</a:t>
            </a:r>
          </a:p>
        </p:txBody>
      </p:sp>
      <p:pic>
        <p:nvPicPr>
          <p:cNvPr id="1026" name="Picture 2" descr="D:\Dropbox\Voxel\screenshot_16-03-10_118436_000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56" r="-17956"/>
          <a:stretch/>
        </p:blipFill>
        <p:spPr bwMode="auto">
          <a:xfrm>
            <a:off x="4343400" y="1276350"/>
            <a:ext cx="5048250" cy="307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4251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– Uniform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428750"/>
            <a:ext cx="5257800" cy="3352800"/>
          </a:xfrm>
        </p:spPr>
        <p:txBody>
          <a:bodyPr/>
          <a:lstStyle/>
          <a:p>
            <a:pPr marL="342900" lvl="1" indent="-342900"/>
            <a:r>
              <a:rPr lang="en-US" sz="2000" dirty="0"/>
              <a:t>Player wants </a:t>
            </a:r>
            <a:r>
              <a:rPr lang="en-US" sz="2000" dirty="0" smtClean="0"/>
              <a:t>objects + terrain to feel the same</a:t>
            </a:r>
            <a:endParaRPr lang="en-US" sz="2000" dirty="0"/>
          </a:p>
          <a:p>
            <a:r>
              <a:rPr lang="en-US" sz="2000" dirty="0" smtClean="0"/>
              <a:t>Collocate density grid and hand crafted voxel geometry</a:t>
            </a:r>
          </a:p>
          <a:p>
            <a:pPr lvl="1"/>
            <a:r>
              <a:rPr lang="en-US" sz="1800" dirty="0"/>
              <a:t>Needs independence</a:t>
            </a:r>
          </a:p>
          <a:p>
            <a:pPr lvl="1"/>
            <a:r>
              <a:rPr lang="en-US" sz="1800" dirty="0" smtClean="0"/>
              <a:t>Draw sides of the voxel</a:t>
            </a:r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428750"/>
            <a:ext cx="3506616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45576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– Uniform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428750"/>
            <a:ext cx="8077200" cy="3352800"/>
          </a:xfrm>
        </p:spPr>
        <p:txBody>
          <a:bodyPr/>
          <a:lstStyle/>
          <a:p>
            <a:r>
              <a:rPr lang="en-US" sz="2200" dirty="0" smtClean="0"/>
              <a:t>Represent density as 24 bit mask (3 bits for each corner), fits in with non-terrain voxels</a:t>
            </a:r>
          </a:p>
          <a:p>
            <a:r>
              <a:rPr lang="en-US" sz="2200" dirty="0" smtClean="0"/>
              <a:t>When well structured, VERY fast query operations</a:t>
            </a:r>
          </a:p>
          <a:p>
            <a:pPr marL="0" indent="0">
              <a:buNone/>
            </a:pPr>
            <a:endParaRPr lang="en-US" sz="2200" dirty="0" smtClean="0"/>
          </a:p>
          <a:p>
            <a:endParaRPr lang="en-US" sz="2200" dirty="0" smtClean="0"/>
          </a:p>
          <a:p>
            <a:pPr lvl="1"/>
            <a:endParaRPr lang="en-US" sz="1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800350"/>
            <a:ext cx="68961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" y="3638550"/>
            <a:ext cx="45339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5409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– Uniform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428750"/>
            <a:ext cx="5257800" cy="3352800"/>
          </a:xfrm>
        </p:spPr>
        <p:txBody>
          <a:bodyPr/>
          <a:lstStyle/>
          <a:p>
            <a:pPr marL="457200" lvl="1" indent="0">
              <a:buNone/>
            </a:pPr>
            <a:endParaRPr lang="en-US" sz="1800" dirty="0" smtClean="0"/>
          </a:p>
          <a:p>
            <a:pPr lvl="1"/>
            <a:endParaRPr lang="en-US" sz="18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504950"/>
            <a:ext cx="3120907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61585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– Contour Indicator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14400" y="3684244"/>
            <a:ext cx="32004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700" dirty="0">
                <a:solidFill>
                  <a:schemeClr val="tx1">
                    <a:lumMod val="50000"/>
                  </a:schemeClr>
                </a:solidFill>
              </a:rPr>
              <a:t>http://josiahmanson.com/research/contour_indicator/</a:t>
            </a: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90" y="1504950"/>
            <a:ext cx="394462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321573"/>
            <a:ext cx="3355521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5800" y="1133558"/>
            <a:ext cx="3124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tx1">
                    <a:lumMod val="50000"/>
                  </a:schemeClr>
                </a:solidFill>
              </a:rPr>
              <a:t>http://josiahmanson.com/research/contour_indicator/</a:t>
            </a:r>
          </a:p>
        </p:txBody>
      </p:sp>
    </p:spTree>
    <p:extLst>
      <p:ext uri="{BB962C8B-B14F-4D97-AF65-F5344CB8AC3E}">
        <p14:creationId xmlns:p14="http://schemas.microsoft.com/office/powerpoint/2010/main" val="38812396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– Density Grid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Dynamic Lighting</a:t>
            </a:r>
          </a:p>
          <a:p>
            <a:pPr lvl="1"/>
            <a:r>
              <a:rPr lang="en-US" dirty="0" smtClean="0"/>
              <a:t>Light flow</a:t>
            </a:r>
          </a:p>
          <a:p>
            <a:pPr lvl="1"/>
            <a:r>
              <a:rPr lang="en-US" dirty="0" smtClean="0"/>
              <a:t>AO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21506" name="Picture 2" descr="Z:\PRODUCTION\Windborne\Art\Marketing\screenshots\house_inside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581150"/>
            <a:ext cx="4495800" cy="2599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61707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– Density Grid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Occlusion mapping </a:t>
            </a:r>
          </a:p>
          <a:p>
            <a:pPr marL="457200" lvl="1" indent="0">
              <a:buNone/>
            </a:pPr>
            <a:r>
              <a:rPr lang="en-US" dirty="0" smtClean="0"/>
              <a:t>(</a:t>
            </a:r>
            <a:r>
              <a:rPr lang="en-US" dirty="0" err="1" smtClean="0"/>
              <a:t>Heirarchial</a:t>
            </a:r>
            <a:r>
              <a:rPr lang="en-US" dirty="0" smtClean="0"/>
              <a:t>)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009359"/>
            <a:ext cx="3962400" cy="28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5240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– Expose Parameters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6626" name="Picture 2" descr="E:\sd\Windborne\trunk\Build\Win32\screenshot_16-03-09_155689_00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85949"/>
            <a:ext cx="3916681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E:\sd\Windborne\trunk\Build\Win32\screenshot_16-03-09_155689_00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918" y="1885949"/>
            <a:ext cx="3916682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7877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Lessons – </a:t>
            </a:r>
            <a:r>
              <a:rPr lang="en-US" sz="3200" smtClean="0"/>
              <a:t>Leverage Idiosyncrasies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2" descr="C:\Program Files (x86)\Steam\steamapps\common\Windborne\screenshot_16-03-09_118436_000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76350"/>
            <a:ext cx="5946321" cy="361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6516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Email: michael@hiddenpath.com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529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pPr marL="0" indent="0" algn="ctr">
              <a:buNone/>
            </a:pPr>
            <a:r>
              <a:rPr lang="en-US" sz="4000" dirty="0" smtClean="0"/>
              <a:t>Part 1</a:t>
            </a:r>
          </a:p>
          <a:p>
            <a:pPr marL="0" indent="0" algn="ctr">
              <a:buNone/>
            </a:pPr>
            <a:r>
              <a:rPr lang="en-US" sz="4000" dirty="0" smtClean="0"/>
              <a:t>Volume Representations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170789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Quaternions, a love story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352550"/>
            <a:ext cx="2106162" cy="1875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352550"/>
            <a:ext cx="2227838" cy="1881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5564" y="3333750"/>
            <a:ext cx="1476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</a:rPr>
              <a:t>Smiley Cube</a:t>
            </a:r>
            <a:endParaRPr lang="en-US" sz="1600" dirty="0">
              <a:solidFill>
                <a:schemeClr val="bg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1002" y="3233602"/>
            <a:ext cx="22278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</a:rPr>
              <a:t>Smiley Cube, random Quaternion transform</a:t>
            </a:r>
            <a:endParaRPr lang="en-US" sz="1600" dirty="0">
              <a:solidFill>
                <a:schemeClr val="bg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3600" y="3222151"/>
            <a:ext cx="22278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</a:rPr>
              <a:t>Smiley Cube, random Matrix transform</a:t>
            </a:r>
            <a:endParaRPr lang="en-US" sz="1600" dirty="0">
              <a:solidFill>
                <a:schemeClr val="bg2"/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352550"/>
            <a:ext cx="2131005" cy="1881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8920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Surface Representations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114550"/>
            <a:ext cx="359680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5198" y="3485408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credit:</a:t>
            </a:r>
          </a:p>
          <a:p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http://www.autodesk.com/techpubs/aliasstudio/2010/index.html?url=WS73099cc142f487557230b50811d7d192c64-79b1.htm,topicNumber=d0e88419</a:t>
            </a:r>
          </a:p>
        </p:txBody>
      </p:sp>
      <p:pic>
        <p:nvPicPr>
          <p:cNvPr id="4100" name="Picture 4" descr="https://www.cs.cmu.edu/~quake/preds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936" y="1467890"/>
            <a:ext cx="2411503" cy="270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36936" y="4171950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credit:</a:t>
            </a:r>
          </a:p>
          <a:p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https://www.cs.cmu.edu/~quake/robust.html</a:t>
            </a:r>
          </a:p>
        </p:txBody>
      </p:sp>
    </p:spTree>
    <p:extLst>
      <p:ext uri="{BB962C8B-B14F-4D97-AF65-F5344CB8AC3E}">
        <p14:creationId xmlns:p14="http://schemas.microsoft.com/office/powerpoint/2010/main" val="1984418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Volume Representations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 smtClean="0"/>
              <a:t>Any continuous f</a:t>
            </a:r>
            <a:r>
              <a:rPr lang="en-US" sz="2000" dirty="0" smtClean="0"/>
              <a:t>(</a:t>
            </a:r>
            <a:r>
              <a:rPr lang="en-US" sz="2000" dirty="0" err="1" smtClean="0"/>
              <a:t>x,y,z</a:t>
            </a:r>
            <a:r>
              <a:rPr lang="en-US" sz="2000" dirty="0" smtClean="0"/>
              <a:t>)</a:t>
            </a:r>
          </a:p>
          <a:p>
            <a:r>
              <a:rPr lang="en-US" sz="2400" dirty="0" smtClean="0"/>
              <a:t>Implicitly define volume as f(</a:t>
            </a:r>
            <a:r>
              <a:rPr lang="en-US" sz="2400" dirty="0" err="1" smtClean="0"/>
              <a:t>x,y,z</a:t>
            </a:r>
            <a:r>
              <a:rPr lang="en-US" sz="2400" dirty="0" smtClean="0"/>
              <a:t>) &gt; 0</a:t>
            </a:r>
          </a:p>
          <a:p>
            <a:r>
              <a:rPr lang="en-US" sz="2400" dirty="0" smtClean="0"/>
              <a:t>Surface is level set where f(</a:t>
            </a:r>
            <a:r>
              <a:rPr lang="en-US" sz="2400" dirty="0" err="1" smtClean="0"/>
              <a:t>x,y,z</a:t>
            </a:r>
            <a:r>
              <a:rPr lang="en-US" sz="2400" dirty="0" smtClean="0"/>
              <a:t>) = 0</a:t>
            </a:r>
            <a:endParaRPr lang="en-US" sz="2400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795919"/>
            <a:ext cx="1597266" cy="1607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116" y="2820446"/>
            <a:ext cx="1143000" cy="1437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43516" y="4396119"/>
            <a:ext cx="2971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2"/>
                </a:solidFill>
              </a:rPr>
              <a:t>F(</a:t>
            </a:r>
            <a:r>
              <a:rPr lang="en-US" sz="800" dirty="0" err="1" smtClean="0">
                <a:solidFill>
                  <a:schemeClr val="bg2"/>
                </a:solidFill>
              </a:rPr>
              <a:t>x,y</a:t>
            </a:r>
            <a:r>
              <a:rPr lang="en-US" sz="800" dirty="0" smtClean="0">
                <a:solidFill>
                  <a:schemeClr val="bg2"/>
                </a:solidFill>
              </a:rPr>
              <a:t>) = Sin(x^2)+cos(y^2)-1        Level set (c=0)</a:t>
            </a:r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2650" y="4615733"/>
            <a:ext cx="26670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credit: wolfram alpha</a:t>
            </a:r>
          </a:p>
        </p:txBody>
      </p:sp>
    </p:spTree>
    <p:extLst>
      <p:ext uri="{BB962C8B-B14F-4D97-AF65-F5344CB8AC3E}">
        <p14:creationId xmlns:p14="http://schemas.microsoft.com/office/powerpoint/2010/main" val="4119004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Volume Representations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Just need a continuous function</a:t>
            </a:r>
          </a:p>
          <a:p>
            <a:pPr lvl="1"/>
            <a:r>
              <a:rPr lang="en-US" dirty="0" smtClean="0"/>
              <a:t>Any algebraic function</a:t>
            </a:r>
          </a:p>
          <a:p>
            <a:pPr lvl="1"/>
            <a:r>
              <a:rPr lang="en-US" dirty="0" smtClean="0"/>
              <a:t>Signed distance field</a:t>
            </a:r>
          </a:p>
          <a:p>
            <a:pPr lvl="2"/>
            <a:r>
              <a:rPr lang="en-US" dirty="0" smtClean="0"/>
              <a:t>CSG </a:t>
            </a:r>
            <a:r>
              <a:rPr lang="en-US" dirty="0"/>
              <a:t>trees 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(http://</a:t>
            </a:r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</a:rPr>
              <a:t>www.merl.com/publications/docs/TR2006-054.pdf)</a:t>
            </a:r>
          </a:p>
          <a:p>
            <a:pPr lvl="2"/>
            <a:r>
              <a:rPr lang="en-US" dirty="0" smtClean="0"/>
              <a:t>Trilinear interpolation over a grid</a:t>
            </a:r>
          </a:p>
          <a:p>
            <a:pPr lvl="1"/>
            <a:r>
              <a:rPr lang="en-US" dirty="0" smtClean="0"/>
              <a:t>Density function</a:t>
            </a:r>
          </a:p>
          <a:p>
            <a:pPr lvl="2"/>
            <a:r>
              <a:rPr lang="en-US" dirty="0" smtClean="0"/>
              <a:t>Trilinear interpolation over a grid</a:t>
            </a:r>
          </a:p>
          <a:p>
            <a:pPr marL="914400" lvl="2" indent="0">
              <a:buNone/>
            </a:pPr>
            <a:endParaRPr lang="en-US" dirty="0" smtClean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105150"/>
            <a:ext cx="1600200" cy="141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629400" y="4517500"/>
            <a:ext cx="2362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credit: https://en.wikipedia.org/wiki/Trilinear_interpolation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974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Density vs Signed Distance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/>
              <a:t>           Density                        Distance Field</a:t>
            </a:r>
            <a:endParaRPr lang="en-US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855387"/>
            <a:ext cx="37719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52487"/>
            <a:ext cx="3733800" cy="1863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6713" y="3747549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credit: http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://</a:t>
            </a:r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forum.unity3d.com/threads/unity-signed-distance-field-textures.61243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/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0600" y="3747550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Image credit: http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://</a:t>
            </a:r>
            <a:r>
              <a:rPr lang="en-US" sz="600" dirty="0" smtClean="0">
                <a:solidFill>
                  <a:schemeClr val="tx1">
                    <a:lumMod val="50000"/>
                  </a:schemeClr>
                </a:solidFill>
              </a:rPr>
              <a:t>forum.unity3d.com/threads/unity-signed-distance-field-textures.61243</a:t>
            </a:r>
            <a:r>
              <a:rPr lang="en-US" sz="600" dirty="0">
                <a:solidFill>
                  <a:schemeClr val="tx1">
                    <a:lumMod val="50000"/>
                  </a:schemeClr>
                </a:solidFill>
              </a:rPr>
              <a:t>/</a:t>
            </a:r>
            <a:endParaRPr lang="en-US" sz="6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0153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True"/>
  <p:tag name="HOTSPOTTYPE" val="DefinedInNavigator"/>
  <p:tag name="BRANCHTO" val="262"/>
</p:tagLst>
</file>

<file path=ppt/theme/theme1.xml><?xml version="1.0" encoding="utf-8"?>
<a:theme xmlns:a="http://schemas.openxmlformats.org/drawingml/2006/main" name="Recommending A Strateg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ecommending A Strategy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Verdana" pitchFamily="4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Verdana" pitchFamily="45" charset="0"/>
          </a:defRPr>
        </a:defPPr>
      </a:lstStyle>
    </a:lnDef>
  </a:objectDefaults>
  <a:extraClrSchemeLst>
    <a:extraClrScheme>
      <a:clrScheme name="Recommending A Strategy 1">
        <a:dk1>
          <a:srgbClr val="009999"/>
        </a:dk1>
        <a:lt1>
          <a:srgbClr val="FFFFFF"/>
        </a:lt1>
        <a:dk2>
          <a:srgbClr val="000066"/>
        </a:dk2>
        <a:lt2>
          <a:srgbClr val="339966"/>
        </a:lt2>
        <a:accent1>
          <a:srgbClr val="00CC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E2CA"/>
        </a:accent5>
        <a:accent6>
          <a:srgbClr val="008AB9"/>
        </a:accent6>
        <a:hlink>
          <a:srgbClr val="33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2">
        <a:dk1>
          <a:srgbClr val="000000"/>
        </a:dk1>
        <a:lt1>
          <a:srgbClr val="FFFFFF"/>
        </a:lt1>
        <a:dk2>
          <a:srgbClr val="009900"/>
        </a:dk2>
        <a:lt2>
          <a:srgbClr val="CC0000"/>
        </a:lt2>
        <a:accent1>
          <a:srgbClr val="CC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2D2DB9"/>
        </a:accent6>
        <a:hlink>
          <a:srgbClr val="00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4">
        <a:dk1>
          <a:srgbClr val="333399"/>
        </a:dk1>
        <a:lt1>
          <a:srgbClr val="FFFFCC"/>
        </a:lt1>
        <a:dk2>
          <a:srgbClr val="000000"/>
        </a:dk2>
        <a:lt2>
          <a:srgbClr val="0000FF"/>
        </a:lt2>
        <a:accent1>
          <a:srgbClr val="800000"/>
        </a:accent1>
        <a:accent2>
          <a:srgbClr val="3366CC"/>
        </a:accent2>
        <a:accent3>
          <a:srgbClr val="AAAAAA"/>
        </a:accent3>
        <a:accent4>
          <a:srgbClr val="DADAAE"/>
        </a:accent4>
        <a:accent5>
          <a:srgbClr val="C0AAAA"/>
        </a:accent5>
        <a:accent6>
          <a:srgbClr val="2D5C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5">
        <a:dk1>
          <a:srgbClr val="CC3300"/>
        </a:dk1>
        <a:lt1>
          <a:srgbClr val="FFFFCC"/>
        </a:lt1>
        <a:dk2>
          <a:srgbClr val="000000"/>
        </a:dk2>
        <a:lt2>
          <a:srgbClr val="CC6600"/>
        </a:lt2>
        <a:accent1>
          <a:srgbClr val="993300"/>
        </a:accent1>
        <a:accent2>
          <a:srgbClr val="808000"/>
        </a:accent2>
        <a:accent3>
          <a:srgbClr val="AAAAAA"/>
        </a:accent3>
        <a:accent4>
          <a:srgbClr val="DADAAE"/>
        </a:accent4>
        <a:accent5>
          <a:srgbClr val="CAADAA"/>
        </a:accent5>
        <a:accent6>
          <a:srgbClr val="7373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6">
        <a:dk1>
          <a:srgbClr val="66CCFF"/>
        </a:dk1>
        <a:lt1>
          <a:srgbClr val="CCECFF"/>
        </a:lt1>
        <a:dk2>
          <a:srgbClr val="000000"/>
        </a:dk2>
        <a:lt2>
          <a:srgbClr val="9999FF"/>
        </a:lt2>
        <a:accent1>
          <a:srgbClr val="FFFFFF"/>
        </a:accent1>
        <a:accent2>
          <a:srgbClr val="99CCFF"/>
        </a:accent2>
        <a:accent3>
          <a:srgbClr val="AAAAAA"/>
        </a:accent3>
        <a:accent4>
          <a:srgbClr val="AEC9DA"/>
        </a:accent4>
        <a:accent5>
          <a:srgbClr val="FFFFFF"/>
        </a:accent5>
        <a:accent6>
          <a:srgbClr val="8AB9E7"/>
        </a:accent6>
        <a:hlink>
          <a:srgbClr val="CCE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7">
        <a:dk1>
          <a:srgbClr val="993366"/>
        </a:dk1>
        <a:lt1>
          <a:srgbClr val="FFFFCC"/>
        </a:lt1>
        <a:dk2>
          <a:srgbClr val="333399"/>
        </a:dk2>
        <a:lt2>
          <a:srgbClr val="0066FF"/>
        </a:lt2>
        <a:accent1>
          <a:srgbClr val="6600FF"/>
        </a:accent1>
        <a:accent2>
          <a:srgbClr val="0099CC"/>
        </a:accent2>
        <a:accent3>
          <a:srgbClr val="ADADCA"/>
        </a:accent3>
        <a:accent4>
          <a:srgbClr val="DADAAE"/>
        </a:accent4>
        <a:accent5>
          <a:srgbClr val="B8AAFF"/>
        </a:accent5>
        <a:accent6>
          <a:srgbClr val="008AB9"/>
        </a:accent6>
        <a:hlink>
          <a:srgbClr val="66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8">
        <a:dk1>
          <a:srgbClr val="993366"/>
        </a:dk1>
        <a:lt1>
          <a:srgbClr val="EAEAEA"/>
        </a:lt1>
        <a:dk2>
          <a:srgbClr val="660066"/>
        </a:dk2>
        <a:lt2>
          <a:srgbClr val="CC0000"/>
        </a:lt2>
        <a:accent1>
          <a:srgbClr val="A50021"/>
        </a:accent1>
        <a:accent2>
          <a:srgbClr val="660033"/>
        </a:accent2>
        <a:accent3>
          <a:srgbClr val="B8AAB8"/>
        </a:accent3>
        <a:accent4>
          <a:srgbClr val="C8C8C8"/>
        </a:accent4>
        <a:accent5>
          <a:srgbClr val="CFAAAB"/>
        </a:accent5>
        <a:accent6>
          <a:srgbClr val="5C00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4092</TotalTime>
  <Words>2165</Words>
  <Application>Microsoft Office PowerPoint</Application>
  <PresentationFormat>On-screen Show (16:9)</PresentationFormat>
  <Paragraphs>309</Paragraphs>
  <Slides>39</Slides>
  <Notes>36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Verdana</vt:lpstr>
      <vt:lpstr>Wingdings</vt:lpstr>
      <vt:lpstr>ヒラギノ角ゴ Pro W3</vt:lpstr>
      <vt:lpstr>Recommending A Strategy</vt:lpstr>
      <vt:lpstr>Voxel Surfing  Michael Austin CTO Hidden Path Entertainment</vt:lpstr>
      <vt:lpstr>Overview  </vt:lpstr>
      <vt:lpstr>Applications</vt:lpstr>
      <vt:lpstr>PowerPoint Presentation</vt:lpstr>
      <vt:lpstr>Quaternions, a love story</vt:lpstr>
      <vt:lpstr>Surface Representations</vt:lpstr>
      <vt:lpstr>Volume Representations</vt:lpstr>
      <vt:lpstr>Volume Representations</vt:lpstr>
      <vt:lpstr>Density vs Signed Distance</vt:lpstr>
      <vt:lpstr>Rendering </vt:lpstr>
      <vt:lpstr>Voxelization</vt:lpstr>
      <vt:lpstr>PowerPoint Presentation</vt:lpstr>
      <vt:lpstr>Voxelization Ideals</vt:lpstr>
      <vt:lpstr>Simple Cubes </vt:lpstr>
      <vt:lpstr>Simple Cubes</vt:lpstr>
      <vt:lpstr>Marching Cubes</vt:lpstr>
      <vt:lpstr>Marching Cubes</vt:lpstr>
      <vt:lpstr>Transvoxel Algorithm</vt:lpstr>
      <vt:lpstr>Transvoxel Algorithm </vt:lpstr>
      <vt:lpstr>Dual Contouring</vt:lpstr>
      <vt:lpstr>Dual Contouring</vt:lpstr>
      <vt:lpstr>Dual Marching Cubes</vt:lpstr>
      <vt:lpstr>Dual Marching Cubes</vt:lpstr>
      <vt:lpstr>Cubical Marching Squares</vt:lpstr>
      <vt:lpstr>Cubical Marching Squares</vt:lpstr>
      <vt:lpstr>PowerPoint Presentation</vt:lpstr>
      <vt:lpstr>Overview</vt:lpstr>
      <vt:lpstr>PowerPoint Presentation</vt:lpstr>
      <vt:lpstr>Lessons - Compositing</vt:lpstr>
      <vt:lpstr>Lessons - Compositing</vt:lpstr>
      <vt:lpstr>Lessons – Uniform representation</vt:lpstr>
      <vt:lpstr>Lessons – Uniform representation</vt:lpstr>
      <vt:lpstr>Lessons – Uniform representation</vt:lpstr>
      <vt:lpstr>Lessons – Contour Indicator</vt:lpstr>
      <vt:lpstr>Lessons – Density Grid</vt:lpstr>
      <vt:lpstr>Lessons – Density Grid</vt:lpstr>
      <vt:lpstr>Lessons – Expose Parameters</vt:lpstr>
      <vt:lpstr>Lessons – Leverage Idiosyncrasies</vt:lpstr>
      <vt:lpstr>Questions?</vt:lpstr>
    </vt:vector>
  </TitlesOfParts>
  <Company>CMP Media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GDC 2005</dc:title>
  <dc:creator>Jamil Moledina</dc:creator>
  <cp:lastModifiedBy>Michael Austin</cp:lastModifiedBy>
  <cp:revision>259</cp:revision>
  <cp:lastPrinted>1904-01-01T00:00:00Z</cp:lastPrinted>
  <dcterms:created xsi:type="dcterms:W3CDTF">2011-01-18T22:56:43Z</dcterms:created>
  <dcterms:modified xsi:type="dcterms:W3CDTF">2016-03-14T15:55:42Z</dcterms:modified>
</cp:coreProperties>
</file>