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2.png"/><Relationship Id="rId4" Type="http://schemas.openxmlformats.org/officeDocument/2006/relationships/image" Target="../media/image01.jpg"/><Relationship Id="rId5" Type="http://schemas.openxmlformats.org/officeDocument/2006/relationships/image" Target="../media/image00.gif"/><Relationship Id="rId6" Type="http://schemas.openxmlformats.org/officeDocument/2006/relationships/image" Target="../media/image03.jpg"/><Relationship Id="rId7" Type="http://schemas.openxmlformats.org/officeDocument/2006/relationships/hyperlink" Target="http://tinyurl.com/gdc-rand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gif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gif"/><Relationship Id="rId4" Type="http://schemas.openxmlformats.org/officeDocument/2006/relationships/image" Target="../media/image11.png"/><Relationship Id="rId5" Type="http://schemas.openxmlformats.org/officeDocument/2006/relationships/image" Target="../media/image2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gif"/><Relationship Id="rId4" Type="http://schemas.openxmlformats.org/officeDocument/2006/relationships/image" Target="../media/image11.png"/><Relationship Id="rId5" Type="http://schemas.openxmlformats.org/officeDocument/2006/relationships/image" Target="../media/image20.jpg"/><Relationship Id="rId6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gif"/><Relationship Id="rId4" Type="http://schemas.openxmlformats.org/officeDocument/2006/relationships/image" Target="../media/image11.png"/><Relationship Id="rId5" Type="http://schemas.openxmlformats.org/officeDocument/2006/relationships/image" Target="../media/image20.jpg"/><Relationship Id="rId6" Type="http://schemas.openxmlformats.org/officeDocument/2006/relationships/image" Target="../media/image15.png"/><Relationship Id="rId7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Relationship Id="rId4" Type="http://schemas.openxmlformats.org/officeDocument/2006/relationships/image" Target="../media/image21.jpg"/><Relationship Id="rId5" Type="http://schemas.openxmlformats.org/officeDocument/2006/relationships/image" Target="../media/image26.jpg"/><Relationship Id="rId6" Type="http://schemas.openxmlformats.org/officeDocument/2006/relationships/image" Target="../media/image2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9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hyperlink" Target="mailto:cat@furcadia.com" TargetMode="External"/><Relationship Id="rId4" Type="http://schemas.openxmlformats.org/officeDocument/2006/relationships/hyperlink" Target="https://www.facebook.com/QuaxoCoricopat" TargetMode="External"/><Relationship Id="rId5" Type="http://schemas.openxmlformats.org/officeDocument/2006/relationships/hyperlink" Target="https://twitter.com/DoktorCat" TargetMode="External"/><Relationship Id="rId6" Type="http://schemas.openxmlformats.org/officeDocument/2006/relationships/hyperlink" Target="http://tinyurl.com/gdc-random" TargetMode="External"/><Relationship Id="rId7" Type="http://schemas.openxmlformats.org/officeDocument/2006/relationships/image" Target="../media/image3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xorshift.di.unimi.it/" TargetMode="External"/><Relationship Id="rId4" Type="http://schemas.openxmlformats.org/officeDocument/2006/relationships/image" Target="../media/image0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en.wikipedia.org/wiki/Fisher-Yates_shuffle" TargetMode="External"/><Relationship Id="rId4" Type="http://schemas.openxmlformats.org/officeDocument/2006/relationships/hyperlink" Target="https://www.rosettacode.org/wiki/Knuth_shuffle" TargetMode="External"/><Relationship Id="rId5" Type="http://schemas.openxmlformats.org/officeDocument/2006/relationships/image" Target="../media/image0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6.jpg"/><Relationship Id="rId4" Type="http://schemas.openxmlformats.org/officeDocument/2006/relationships/image" Target="../media/image12.png"/><Relationship Id="rId5" Type="http://schemas.openxmlformats.org/officeDocument/2006/relationships/image" Target="../media/image0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Welcome to a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 Random talk!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Mewsings and Code samples from Dr. Cat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56" name="Shape 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48500" y="-12"/>
            <a:ext cx="20955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485524"/>
            <a:ext cx="2309850" cy="165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2135375" cy="157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44541" y="3485525"/>
            <a:ext cx="1699458" cy="16579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Shape 60"/>
          <p:cNvSpPr txBox="1"/>
          <p:nvPr/>
        </p:nvSpPr>
        <p:spPr>
          <a:xfrm>
            <a:off x="3243350" y="3663675"/>
            <a:ext cx="2582400" cy="96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950" u="sng">
                <a:solidFill>
                  <a:schemeClr val="hlink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  <a:hlinkClick r:id="rId7"/>
              </a:rPr>
              <a:t>http://tinyurl.com/gdc-random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2" y="924925"/>
            <a:ext cx="2790825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2" y="924925"/>
            <a:ext cx="27908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8075" y="0"/>
            <a:ext cx="3385924" cy="253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2" y="924925"/>
            <a:ext cx="27908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8075" y="0"/>
            <a:ext cx="3385924" cy="25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161674"/>
            <a:ext cx="2904649" cy="198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2" y="924925"/>
            <a:ext cx="27908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8075" y="0"/>
            <a:ext cx="3385924" cy="25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161674"/>
            <a:ext cx="2904649" cy="198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89325" y="3043674"/>
            <a:ext cx="3754674" cy="209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2" y="924925"/>
            <a:ext cx="27908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8075" y="0"/>
            <a:ext cx="3385924" cy="253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161674"/>
            <a:ext cx="2904649" cy="198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89325" y="3043674"/>
            <a:ext cx="3754674" cy="209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5049" y="0"/>
            <a:ext cx="1911249" cy="283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Shape 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8162" y="247900"/>
            <a:ext cx="4647675" cy="464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#define POOLSIZE 	6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chances[POOLSIZE] = {20, 20, 10, 5, 3, 2};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values[POOLSIZE] = {1, 2, 3, 5, 10, 20};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poolPicker()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long totalRandom = 0;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for (int i = 0; i &lt; POOLSIZE; i++)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    totalRandom += chances[i];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unsigned long randValue = random_roll(totalRandom);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long accumulated = 0;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for (int i = 0; i &lt; POOLSIZE; i++)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    accumulated += chances[i];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    if (accumulated &gt;= randValue)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        return values[i];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LogError(“poolPicker: generated invalid index.”);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    return -1;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} </a:t>
            </a:r>
          </a:p>
        </p:txBody>
      </p:sp>
      <p:sp>
        <p:nvSpPr>
          <p:cNvPr id="159" name="Shape 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Sculpt your own Distribution!</a:t>
            </a:r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3075" y="1467832"/>
            <a:ext cx="4225950" cy="2566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Shape 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85725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Some Random concepts</a:t>
            </a:r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Feed these to Google!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Permutations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Combinations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Game Theory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EV (expected value)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Monte Carlo method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Min-max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Max-min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Alpha Beta Pruning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Gambler’s Ruin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Random Walk</a:t>
            </a: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" sz="1100">
                <a:solidFill>
                  <a:srgbClr val="000000"/>
                </a:solidFill>
              </a:rPr>
              <a:t>Statistical significance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5576" y="162600"/>
            <a:ext cx="3109400" cy="4077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 txBox="1"/>
          <p:nvPr/>
        </p:nvSpPr>
        <p:spPr>
          <a:xfrm>
            <a:off x="5739575" y="4291500"/>
            <a:ext cx="2861400" cy="8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/>
              <a:t>Quantum Cloud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a random walk generated sculpture by Antony Gormley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311700" y="234125"/>
            <a:ext cx="8520600" cy="1187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/>
              <a:t>Random 101: Best Practices</a:t>
            </a:r>
          </a:p>
        </p:txBody>
      </p:sp>
      <p:sp>
        <p:nvSpPr>
          <p:cNvPr id="66" name="Shape 66"/>
          <p:cNvSpPr txBox="1"/>
          <p:nvPr>
            <p:ph idx="1" type="subTitle"/>
          </p:nvPr>
        </p:nvSpPr>
        <p:spPr>
          <a:xfrm>
            <a:off x="311700" y="2095150"/>
            <a:ext cx="8520600" cy="1855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buSzPct val="100000"/>
              <a:buChar char="●"/>
            </a:pPr>
            <a:r>
              <a:rPr lang="en" sz="2400"/>
              <a:t>Use your own PRNG - I recommend Xorshift128+</a:t>
            </a:r>
          </a:p>
          <a:p>
            <a:pPr lvl="0" rtl="0" algn="l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buSzPct val="100000"/>
              <a:buChar char="●"/>
            </a:pPr>
            <a:r>
              <a:rPr lang="en" sz="2400"/>
              <a:t>Seed only once, at startup, using high-res system clock *</a:t>
            </a:r>
          </a:p>
          <a:p>
            <a:pPr lvl="0" rtl="0" algn="l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0"/>
              </a:spcBef>
              <a:buSzPct val="100000"/>
              <a:buChar char="●"/>
            </a:pPr>
            <a:r>
              <a:rPr lang="en" sz="2400"/>
              <a:t>Don’t just modulo &amp; keep the “bad end” of the range.</a:t>
            </a:r>
          </a:p>
          <a:p>
            <a:pPr lvl="0" rtl="0" algn="l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lvl="0" rtl="0" algn="l">
              <a:spcBef>
                <a:spcPts val="0"/>
              </a:spcBef>
              <a:buNone/>
            </a:pPr>
            <a:r>
              <a:rPr lang="en" sz="2400"/>
              <a:t>*(except for procedural content, playback &amp; savegame tricks!)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311700" y="562075"/>
            <a:ext cx="8520600" cy="2240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4800"/>
              <a:t>Fun with Seeds!</a:t>
            </a:r>
          </a:p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311700" y="182560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Make save-games less cheatable (or more cheatable if you prefer!)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Make procedural content repeatable and/or shareable with tiny overhead.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Randomize repetitious art pieces for a nicer look.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Synch random events in multiplayer with very low bandwidth usage.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Save very compact game-replay files.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Let players view &amp; share them.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n"/>
              <a:t>Make customer service love you.</a:t>
            </a:r>
          </a:p>
          <a:p>
            <a:pPr indent="-228600" lvl="1" marL="914400">
              <a:spcBef>
                <a:spcPts val="0"/>
              </a:spcBef>
            </a:pPr>
            <a:r>
              <a:rPr lang="en"/>
              <a:t>Make debugging easier, especially for rare bugs!</a:t>
            </a:r>
          </a:p>
        </p:txBody>
      </p:sp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95100"/>
            <a:ext cx="2208750" cy="130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04275" y="395099"/>
            <a:ext cx="2039724" cy="136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" y="4354099"/>
            <a:ext cx="1624275" cy="78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Shape 18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74200" y="3863299"/>
            <a:ext cx="2169800" cy="128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Tiny Tiny Procedural Content</a:t>
            </a:r>
          </a:p>
        </p:txBody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311700" y="111640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EA9999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int randomzort(int x, int y, int range)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srand(y+(x&lt;&lt;4)+(x&lt;&lt;1)+(y&gt;&gt;2));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return(rand()&amp;(range-1));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void draw_floor(int x, int y)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Int floor_shape = floor_map[x][y];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if ( floor_is_remapping(floor_shape)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	floor_shape += randomzort(x, y, 8);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draw_base_shape(x, y, floor_shape, FLOORS);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void draw_object(int x, int y)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Int obj_shape = obj_map[x][y];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if ( object_is_remapping(obj_shape)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	obj_shape += randomzort(x, y, 16);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draw_base_shape(x, y, obj_shape, OBJECTS);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}</a:t>
            </a:r>
          </a:p>
        </p:txBody>
      </p:sp>
      <p:pic>
        <p:nvPicPr>
          <p:cNvPr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7226" y="1314923"/>
            <a:ext cx="3799800" cy="30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Before Zort &amp; After Zort!</a:t>
            </a:r>
          </a:p>
        </p:txBody>
      </p:sp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0500" y="1783525"/>
            <a:ext cx="9143999" cy="2499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0"/>
            <a:ext cx="82296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A Few More Tips</a:t>
            </a:r>
          </a:p>
        </p:txBody>
      </p:sp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9450" y="1353547"/>
            <a:ext cx="5001324" cy="369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Shape 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type="title"/>
          </p:nvPr>
        </p:nvSpPr>
        <p:spPr>
          <a:xfrm>
            <a:off x="311700" y="86345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Sophisticated Simulation!</a:t>
            </a:r>
          </a:p>
        </p:txBody>
      </p:sp>
      <p:sp>
        <p:nvSpPr>
          <p:cNvPr id="223" name="Shape 223"/>
          <p:cNvSpPr txBox="1"/>
          <p:nvPr>
            <p:ph idx="1" type="body"/>
          </p:nvPr>
        </p:nvSpPr>
        <p:spPr>
          <a:xfrm>
            <a:off x="311700" y="176565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#define BATCH_SIZE	1000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results[BATCH_SIZE];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void flip_many_coins()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for (int i=0; i &lt; BATCH_SIZE; i++)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results[i] = random_rol(2);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}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24" name="Shape 2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2150" y="2864274"/>
            <a:ext cx="4431850" cy="2279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Here’s what they pay me the big bucks for.</a:t>
            </a:r>
          </a:p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311700" y="57270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#define BATCH_SIZE	1000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#define POOLSIZE 	4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// long chances[POOLSIZE] = {40, 20, 10, 5}; // Bad data, too realistic, do not use!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chances[POOLSIZE] = {60, 20, 10, 1};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values[POOLSIZE] = {1, 2, 3, 4};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results[BATCH_SIZE];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long current_result = 0;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void flip_many_coins_v2()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int i = 0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If (current_result == 0)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current_result = random_roll(2); // Flip the very first coin!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do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Int run_size = pool_picker();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for ( int j=0; j &lt; run_size; j++)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	if (i &lt; BATCH_SIZE)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		results[i++] = current_result;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	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	current_result = 3 - current_result; // Toggle our next coin state.</a:t>
            </a:r>
          </a:p>
          <a:p>
            <a:pPr indent="3873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}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	} while i &lt; BATCH_SIZE);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950">
                <a:solidFill>
                  <a:srgbClr val="000000"/>
                </a:solidFill>
                <a:highlight>
                  <a:srgbClr val="FFFFFF"/>
                </a:highlight>
              </a:rPr>
              <a:t>}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077" y="1543749"/>
            <a:ext cx="3810924" cy="253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/>
              <a:t>Thanks for coming!</a:t>
            </a:r>
          </a:p>
          <a:p>
            <a:pPr lvl="0" algn="ctr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Dr. Cat’s contact info:</a:t>
            </a:r>
          </a:p>
          <a:p>
            <a:pPr lvl="0"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cat@furcadia.com</a:t>
            </a:r>
          </a:p>
          <a:p>
            <a:pPr lvl="0"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https://www.facebook.com/QuaxoCoricopat</a:t>
            </a:r>
          </a:p>
          <a:p>
            <a:pPr lvl="0"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https://twitter.com/DoktorCat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And again, these slides are at: </a:t>
            </a:r>
            <a:r>
              <a:rPr b="1" lang="en" u="sng">
                <a:solidFill>
                  <a:schemeClr val="accent5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  <a:hlinkClick r:id="rId6"/>
              </a:rPr>
              <a:t>http://tinyurl.com/gdc-random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38" name="Shape 2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77012" y="105650"/>
            <a:ext cx="2466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39285"/>
              <a:buFont typeface="Arial"/>
              <a:buNone/>
            </a:pPr>
            <a:r>
              <a:rPr lang="en"/>
              <a:t>Xorshift128+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From </a:t>
            </a:r>
            <a:r>
              <a:rPr lang="en" sz="1100" u="sng">
                <a:solidFill>
                  <a:srgbClr val="000000"/>
                </a:solidFill>
                <a:hlinkClick r:id="rId3"/>
              </a:rPr>
              <a:t>http://xorshift.di.unimi.it/</a:t>
            </a:r>
            <a:r>
              <a:rPr lang="en" sz="1100">
                <a:solidFill>
                  <a:srgbClr val="000000"/>
                </a:solidFill>
              </a:rPr>
              <a:t> - some other variants available there also.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//  Written in 2014-2015 by Sebastiano Vigna (vigna@acm.org)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uint64_t s[2]; // Random number seed - initialize before use!</a:t>
            </a:r>
            <a:br>
              <a:rPr lang="en" sz="1100">
                <a:solidFill>
                  <a:srgbClr val="000000"/>
                </a:solidFill>
              </a:rPr>
            </a:b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Void seed_me_seymour(Uint64_t seed_low, Uint64_t seed_high)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s[0] = seed_low;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s[1] = seed_high; 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uint64_t next_random_number(void) {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uint64_t s1 = s[0];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const uint64_t s0 = s[1];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s[0] = s0;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s1 ^= s1 &lt;&lt; 23; // a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s[1] = s1 ^ s0 ^ (s1 &gt;&gt; 18) ^ (s0 &gt;&gt; 5); // b, c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	return s[1] + s0; </a:t>
            </a:r>
            <a:br>
              <a:rPr lang="en" sz="1100">
                <a:solidFill>
                  <a:srgbClr val="000000"/>
                </a:solidFill>
              </a:rPr>
            </a:br>
            <a:r>
              <a:rPr lang="en" sz="1100">
                <a:solidFill>
                  <a:srgbClr val="000000"/>
                </a:solidFill>
              </a:rPr>
              <a:t>}</a:t>
            </a:r>
          </a:p>
        </p:txBody>
      </p:sp>
      <p:pic>
        <p:nvPicPr>
          <p:cNvPr id="73" name="Shape 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5925" y="2818900"/>
            <a:ext cx="4468075" cy="232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Wrong Way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311700" y="1152475"/>
            <a:ext cx="8520600" cy="912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unsigned long random_roll(unsigned long sides, int addon=1)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return ( (next_random_number() % sides) + addon);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9862" y="69500"/>
            <a:ext cx="333632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 Wrong Way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311700" y="1152475"/>
            <a:ext cx="8520600" cy="912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unsigned long random_roll(unsigned long sides, int addon=1)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	return ( (next_random_number() % sides) + addon);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</p:txBody>
      </p:sp>
      <p:sp>
        <p:nvSpPr>
          <p:cNvPr id="87" name="Shape 87"/>
          <p:cNvSpPr txBox="1"/>
          <p:nvPr>
            <p:ph type="title"/>
          </p:nvPr>
        </p:nvSpPr>
        <p:spPr>
          <a:xfrm>
            <a:off x="257200" y="196447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 Right Way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257200" y="2537175"/>
            <a:ext cx="7540200" cy="24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#define RNG_MAX	0xFFFFFFFFLU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100"/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Unsigned long random_roll(unsigned long sides, int addon=1) {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	unsigned long roll, full_ranges, max_roll;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	full_ranges = RNG_MAX / sides; // Integer divide, fraction gets truncated here.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	max_roll = sides * full_ranges;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	do { roll = next_random_number % sides } while (roll &gt; max_roll);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	return( (roll % sides) +addon);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100"/>
              <a:t>}</a:t>
            </a:r>
          </a:p>
        </p:txBody>
      </p:sp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6950" y="1489725"/>
            <a:ext cx="3457049" cy="3457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Fisher-Yates: The best way to shuffle.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#define DECK_SIZE	60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Card my_deck[DECK_SIZE];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void shuffle()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Card scratch;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for (int i=0; i &lt; DECK_SIZE-1; i++) {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	Int j = random_roll(DECK_SIZE - i, 0);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	scratch = my_deck[i];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	my_deck[i] =my_deck[i+j];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	my_deck[i+j] = card;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>
                <a:solidFill>
                  <a:srgbClr val="000000"/>
                </a:solidFill>
              </a:rPr>
              <a:t>	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https://en.wikipedia.org/wiki/Fisher-Yates_shuffle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1100">
              <a:solidFill>
                <a:srgbClr val="EA9999"/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 u="sng">
                <a:solidFill>
                  <a:schemeClr val="hlink"/>
                </a:solidFill>
                <a:hlinkClick r:id="rId4"/>
              </a:rPr>
              <a:t>https://www.rosettacode.org/wiki/Knuth_shuffle</a:t>
            </a:r>
          </a:p>
        </p:txBody>
      </p:sp>
      <p:pic>
        <p:nvPicPr>
          <p:cNvPr id="96" name="Shape 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2899" y="2342750"/>
            <a:ext cx="4201100" cy="280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3085" y="0"/>
            <a:ext cx="367392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0926" y="0"/>
            <a:ext cx="3755049" cy="34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5950" y="3834037"/>
            <a:ext cx="1905000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563825" y="1957650"/>
            <a:ext cx="8520600" cy="2778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/>
              <a:t>AVERAGES SUCK!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600" y="-5750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