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5"/>
  </p:notesMasterIdLst>
  <p:handoutMasterIdLst>
    <p:handoutMasterId r:id="rId46"/>
  </p:handoutMasterIdLst>
  <p:sldIdLst>
    <p:sldId id="323" r:id="rId2"/>
    <p:sldId id="318" r:id="rId3"/>
    <p:sldId id="319" r:id="rId4"/>
    <p:sldId id="320" r:id="rId5"/>
    <p:sldId id="275" r:id="rId6"/>
    <p:sldId id="276" r:id="rId7"/>
    <p:sldId id="277" r:id="rId8"/>
    <p:sldId id="278" r:id="rId9"/>
    <p:sldId id="279" r:id="rId10"/>
    <p:sldId id="280" r:id="rId11"/>
    <p:sldId id="324" r:id="rId12"/>
    <p:sldId id="281" r:id="rId13"/>
    <p:sldId id="325" r:id="rId14"/>
    <p:sldId id="295" r:id="rId15"/>
    <p:sldId id="326" r:id="rId16"/>
    <p:sldId id="296" r:id="rId17"/>
    <p:sldId id="327" r:id="rId18"/>
    <p:sldId id="328" r:id="rId19"/>
    <p:sldId id="329" r:id="rId20"/>
    <p:sldId id="330" r:id="rId21"/>
    <p:sldId id="299" r:id="rId22"/>
    <p:sldId id="336" r:id="rId23"/>
    <p:sldId id="331" r:id="rId24"/>
    <p:sldId id="332" r:id="rId25"/>
    <p:sldId id="322" r:id="rId26"/>
    <p:sldId id="333" r:id="rId27"/>
    <p:sldId id="335" r:id="rId28"/>
    <p:sldId id="285" r:id="rId29"/>
    <p:sldId id="286" r:id="rId30"/>
    <p:sldId id="292" r:id="rId31"/>
    <p:sldId id="293" r:id="rId32"/>
    <p:sldId id="321" r:id="rId33"/>
    <p:sldId id="288" r:id="rId34"/>
    <p:sldId id="337" r:id="rId35"/>
    <p:sldId id="309" r:id="rId36"/>
    <p:sldId id="311" r:id="rId37"/>
    <p:sldId id="314" r:id="rId38"/>
    <p:sldId id="308" r:id="rId39"/>
    <p:sldId id="338" r:id="rId40"/>
    <p:sldId id="315" r:id="rId41"/>
    <p:sldId id="316" r:id="rId42"/>
    <p:sldId id="289" r:id="rId43"/>
    <p:sldId id="290" r:id="rId44"/>
  </p:sldIdLst>
  <p:sldSz cx="9144000" cy="5143500" type="screen16x9"/>
  <p:notesSz cx="6858000" cy="9144000"/>
  <p:custDataLst>
    <p:tags r:id="rId4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00"/>
    <a:srgbClr val="CC6600"/>
    <a:srgbClr val="996633"/>
    <a:srgbClr val="993300"/>
    <a:srgbClr val="FFCC99"/>
    <a:srgbClr val="CC9900"/>
    <a:srgbClr val="FFCC66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5100" autoAdjust="0"/>
  </p:normalViewPr>
  <p:slideViewPr>
    <p:cSldViewPr>
      <p:cViewPr>
        <p:scale>
          <a:sx n="100" d="100"/>
          <a:sy n="100" d="100"/>
        </p:scale>
        <p:origin x="-1944" y="-9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5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E677AC1-6896-8247-AA56-FC27C0FD4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9167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B8C4C1C-06D4-2C49-9F49-CD2E4D9D8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69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80" charset="-128"/>
        <a:cs typeface="ヒラギノ角ゴ Pro W3" pitchFamily="8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16m (9m+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19m (6m+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19m (6m+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2m (23m+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5m (20m+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7m (18m+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7m (18m+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13m (12m+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rem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DC16_ppt_front_16-9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idx="4294967295" hasCustomPrompt="1"/>
          </p:nvPr>
        </p:nvSpPr>
        <p:spPr bwMode="auto">
          <a:xfrm>
            <a:off x="304800" y="1276350"/>
            <a:ext cx="6477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Building a Better Jump</a:t>
            </a:r>
            <a:b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b="1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J. Kyle Pittman</a:t>
            </a: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Co-founder, Minor Key Games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463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400" y="895350"/>
            <a:ext cx="8077200" cy="7810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733550"/>
            <a:ext cx="8077200" cy="274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607528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DC16_ppt_back_16-9_1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ヒラギノ角ゴ Pro W3" pitchFamily="80" charset="-128"/>
          <a:cs typeface="ヒラギノ角ゴ Pro W3" pitchFamily="8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800">
          <a:solidFill>
            <a:srgbClr val="000000"/>
          </a:solidFill>
          <a:latin typeface="+mn-lt"/>
          <a:ea typeface="ヒラギノ角ゴ Pro W3" pitchFamily="80" charset="-128"/>
          <a:cs typeface="ヒラギノ角ゴ Pro W3" pitchFamily="8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400">
          <a:solidFill>
            <a:srgbClr val="000000"/>
          </a:solidFill>
          <a:latin typeface="+mn-lt"/>
          <a:ea typeface="ヒラギノ角ゴ Pro W3" pitchFamily="45" charset="-128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000">
          <a:solidFill>
            <a:srgbClr val="000000"/>
          </a:solidFill>
          <a:latin typeface="+mn-lt"/>
          <a:ea typeface="ヒラギノ角ゴ Pro W3" pitchFamily="45" charset="-128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0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0.png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gunmetalarcadia.com/" TargetMode="External"/><Relationship Id="rId2" Type="http://schemas.openxmlformats.org/officeDocument/2006/relationships/hyperlink" Target="http://minorkeygames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228600" y="1276350"/>
            <a:ext cx="60198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Building a Better Jump</a:t>
            </a:r>
            <a:b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b="1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J. Kyle Pittman</a:t>
            </a:r>
            <a:br>
              <a:rPr lang="en-US" sz="2400" b="1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b="1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@</a:t>
            </a:r>
            <a:r>
              <a:rPr lang="en-US" sz="2400" b="1" dirty="0" err="1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PirateHearts</a:t>
            </a: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Co-founder, Minor Key Games</a:t>
            </a:r>
            <a:endParaRPr lang="en-US" sz="2400" dirty="0">
              <a:solidFill>
                <a:srgbClr val="F2F2F2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Parabolas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Algebraic definition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Substituting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295400" y="2190749"/>
          <a:ext cx="3048000" cy="589935"/>
        </p:xfrm>
        <a:graphic>
          <a:graphicData uri="http://schemas.openxmlformats.org/presentationml/2006/ole">
            <p:oleObj spid="_x0000_s61443" name="Equation" r:id="rId4" imgW="1180800" imgH="228600" progId="Equation.3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838200" y="4019550"/>
          <a:ext cx="1244600" cy="533400"/>
        </p:xfrm>
        <a:graphic>
          <a:graphicData uri="http://schemas.openxmlformats.org/presentationml/2006/ole">
            <p:oleObj spid="_x0000_s61444" name="Equation" r:id="rId5" imgW="533160" imgH="228600" progId="Equation.3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838200" y="3435350"/>
          <a:ext cx="918633" cy="355600"/>
        </p:xfrm>
        <a:graphic>
          <a:graphicData uri="http://schemas.openxmlformats.org/presentationml/2006/ole">
            <p:oleObj spid="_x0000_s61445" name="Equation" r:id="rId6" imgW="393480" imgH="152280" progId="Equation.3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438400" y="3333750"/>
          <a:ext cx="1037167" cy="533400"/>
        </p:xfrm>
        <a:graphic>
          <a:graphicData uri="http://schemas.openxmlformats.org/presentationml/2006/ole">
            <p:oleObj spid="_x0000_s61446" name="Equation" r:id="rId7" imgW="444240" imgH="228600" progId="Equation.3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438400" y="4019550"/>
          <a:ext cx="1096433" cy="533400"/>
        </p:xfrm>
        <a:graphic>
          <a:graphicData uri="http://schemas.openxmlformats.org/presentationml/2006/ole">
            <p:oleObj spid="_x0000_s61447" name="Equation" r:id="rId8" imgW="469800" imgH="228600" progId="Equation.3">
              <p:embed/>
            </p:oleObj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962400" y="3638550"/>
          <a:ext cx="3505200" cy="640175"/>
        </p:xfrm>
        <a:graphic>
          <a:graphicData uri="http://schemas.openxmlformats.org/presentationml/2006/ole">
            <p:oleObj spid="_x0000_s61448" name="Equation" r:id="rId9" imgW="132048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Properties of parabolas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Symmetric</a:t>
            </a:r>
          </a:p>
          <a:p>
            <a:endParaRPr lang="en-US" dirty="0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343150"/>
            <a:ext cx="3048000" cy="243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Properties of parabolas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Geometric self-similarity</a:t>
            </a:r>
          </a:p>
          <a:p>
            <a:endParaRPr lang="en-US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266950"/>
            <a:ext cx="3048000" cy="260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Properties of parabolas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Shaped by quadratic coefficient</a:t>
            </a:r>
            <a:endParaRPr lang="en-US" dirty="0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858000" y="1733550"/>
          <a:ext cx="1244600" cy="533400"/>
        </p:xfrm>
        <a:graphic>
          <a:graphicData uri="http://schemas.openxmlformats.org/presentationml/2006/ole">
            <p:oleObj spid="_x0000_s66562" name="Equation" r:id="rId3" imgW="533160" imgH="228600" progId="Equation.3">
              <p:embed/>
            </p:oleObj>
          </a:graphicData>
        </a:graphic>
      </p:graphicFrame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343150"/>
            <a:ext cx="5410200" cy="24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on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581150"/>
            <a:ext cx="4648200" cy="32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on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04950"/>
            <a:ext cx="4267200" cy="343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Derive values</a:t>
            </a:r>
            <a:br>
              <a:rPr lang="en-US" dirty="0" smtClean="0"/>
            </a:br>
            <a:r>
              <a:rPr lang="en-US" dirty="0" smtClean="0"/>
              <a:t>for gravity and</a:t>
            </a:r>
            <a:br>
              <a:rPr lang="en-US" dirty="0" smtClean="0"/>
            </a:br>
            <a:r>
              <a:rPr lang="en-US" dirty="0" smtClean="0"/>
              <a:t>initial velocity</a:t>
            </a:r>
            <a:br>
              <a:rPr lang="en-US" dirty="0" smtClean="0"/>
            </a:br>
            <a:r>
              <a:rPr lang="en-US" dirty="0" smtClean="0"/>
              <a:t>in terms of</a:t>
            </a:r>
            <a:br>
              <a:rPr lang="en-US" dirty="0" smtClean="0"/>
            </a:br>
            <a:r>
              <a:rPr lang="en-US" dirty="0" smtClean="0"/>
              <a:t>peak height and</a:t>
            </a:r>
            <a:br>
              <a:rPr lang="en-US" dirty="0" smtClean="0"/>
            </a:br>
            <a:r>
              <a:rPr lang="en-US" dirty="0" smtClean="0"/>
              <a:t>duration to peak</a:t>
            </a: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590550"/>
            <a:ext cx="2133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velocity</a:t>
            </a:r>
            <a:endParaRPr lang="en-US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581149"/>
            <a:ext cx="2864809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648200" y="1809750"/>
          <a:ext cx="2263775" cy="2362200"/>
        </p:xfrm>
        <a:graphic>
          <a:graphicData uri="http://schemas.openxmlformats.org/presentationml/2006/ole">
            <p:oleObj spid="_x0000_s70659" name="Equation" r:id="rId4" imgW="876240" imgH="9144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24400" y="1123950"/>
            <a:ext cx="1537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Solve for </a:t>
            </a:r>
            <a:r>
              <a:rPr lang="en-US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000" i="1" baseline="-25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solidFill>
                  <a:schemeClr val="bg2"/>
                </a:solidFill>
              </a:rPr>
              <a:t>:</a:t>
            </a:r>
            <a:endParaRPr lang="en-US" sz="20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Gravity</a:t>
            </a:r>
            <a:endParaRPr lang="en-US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62150"/>
            <a:ext cx="315558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5867400" y="1428750"/>
          <a:ext cx="2792413" cy="3361658"/>
        </p:xfrm>
        <a:graphic>
          <a:graphicData uri="http://schemas.openxmlformats.org/presentationml/2006/ole">
            <p:oleObj spid="_x0000_s71683" name="Equation" r:id="rId4" imgW="1434960" imgH="1726920" progId="Equation.3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3429000" y="2190750"/>
          <a:ext cx="1371600" cy="1073426"/>
        </p:xfrm>
        <a:graphic>
          <a:graphicData uri="http://schemas.openxmlformats.org/presentationml/2006/ole">
            <p:oleObj spid="_x0000_s71684" name="Equation" r:id="rId5" imgW="583920" imgH="4572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76600" y="1657350"/>
            <a:ext cx="1701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Known values: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3600" y="819150"/>
            <a:ext cx="1423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Solve for </a:t>
            </a:r>
            <a:r>
              <a:rPr lang="en-US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smtClean="0">
                <a:solidFill>
                  <a:schemeClr val="bg2"/>
                </a:solidFill>
              </a:rPr>
              <a:t>:</a:t>
            </a:r>
            <a:endParaRPr lang="en-US" sz="20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to </a:t>
            </a:r>
            <a:r>
              <a:rPr lang="en-US" dirty="0" err="1" smtClean="0"/>
              <a:t>init.</a:t>
            </a:r>
            <a:r>
              <a:rPr lang="en-US" dirty="0" smtClean="0"/>
              <a:t> vel.</a:t>
            </a:r>
            <a:endParaRPr lang="en-US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581149"/>
            <a:ext cx="2864809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257800" y="1352550"/>
          <a:ext cx="1956619" cy="3369733"/>
        </p:xfrm>
        <a:graphic>
          <a:graphicData uri="http://schemas.openxmlformats.org/presentationml/2006/ole">
            <p:oleObj spid="_x0000_s72706" name="Equation" r:id="rId4" imgW="914400" imgH="157464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57800" y="742950"/>
            <a:ext cx="1537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Solve for </a:t>
            </a:r>
            <a:r>
              <a:rPr lang="en-US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000" i="1" baseline="-25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solidFill>
                  <a:schemeClr val="bg2"/>
                </a:solidFill>
              </a:rPr>
              <a:t>:</a:t>
            </a:r>
            <a:endParaRPr lang="en-US" sz="20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8680" y="2563584"/>
            <a:ext cx="1383836" cy="61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800350"/>
            <a:ext cx="135190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I’m Kyle</a:t>
            </a:r>
          </a:p>
          <a:p>
            <a:pPr lvl="1"/>
            <a:r>
              <a:rPr lang="en-US" dirty="0" smtClean="0"/>
              <a:t>Hi Kyle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742950"/>
            <a:ext cx="134815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742950"/>
            <a:ext cx="77009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343150"/>
            <a:ext cx="1803533" cy="137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1600" y="1733550"/>
            <a:ext cx="1524000" cy="101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GunPreq 2015-09-12 10-20-43-88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0" y="3257550"/>
            <a:ext cx="1325880" cy="1243013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048000" y="4476750"/>
            <a:ext cx="160020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2"/>
                </a:solidFill>
              </a:rPr>
              <a:t>2007-2013</a:t>
            </a:r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0" y="4476750"/>
            <a:ext cx="160020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2"/>
                </a:solidFill>
              </a:rPr>
              <a:t>2013-20XX</a:t>
            </a:r>
            <a:endParaRPr lang="en-US" sz="1800" dirty="0">
              <a:solidFill>
                <a:schemeClr val="bg2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953000" y="3333750"/>
            <a:ext cx="1371600" cy="1098284"/>
            <a:chOff x="6248400" y="2419350"/>
            <a:chExt cx="1371600" cy="1098284"/>
          </a:xfrm>
        </p:grpSpPr>
        <p:pic>
          <p:nvPicPr>
            <p:cNvPr id="8194" name="Picture 2" descr="http://eldritchgame.com/bin/banner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324600" y="2419350"/>
              <a:ext cx="1219200" cy="685800"/>
            </a:xfrm>
            <a:prstGeom prst="rect">
              <a:avLst/>
            </a:prstGeom>
            <a:noFill/>
          </p:spPr>
        </p:pic>
        <p:pic>
          <p:nvPicPr>
            <p:cNvPr id="8196" name="Picture 4" descr="http://eldritchgame.com/bin/eldritch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248400" y="3028950"/>
              <a:ext cx="1371600" cy="488684"/>
            </a:xfrm>
            <a:prstGeom prst="rect">
              <a:avLst/>
            </a:prstGeom>
            <a:noFill/>
          </p:spPr>
        </p:pic>
      </p:grpSp>
      <p:pic>
        <p:nvPicPr>
          <p:cNvPr id="8198" name="Picture 6" descr="http://neonstruct.com/bin/banner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10400" y="1885950"/>
            <a:ext cx="182880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066800" y="1809750"/>
          <a:ext cx="1344706" cy="1143000"/>
        </p:xfrm>
        <a:graphic>
          <a:graphicData uri="http://schemas.openxmlformats.org/presentationml/2006/ole">
            <p:oleObj spid="_x0000_s73730" name="Equation" r:id="rId4" imgW="507960" imgH="431640" progId="Equation.3">
              <p:embed/>
            </p:oleObj>
          </a:graphicData>
        </a:graphic>
      </p:graphicFrame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1143000" y="3486150"/>
          <a:ext cx="1546412" cy="1143000"/>
        </p:xfrm>
        <a:graphic>
          <a:graphicData uri="http://schemas.openxmlformats.org/presentationml/2006/ole">
            <p:oleObj spid="_x0000_s73731" name="Equation" r:id="rId5" imgW="583920" imgH="431640" progId="Equation.3">
              <p:embed/>
            </p:oleObj>
          </a:graphicData>
        </a:graphic>
      </p:graphicFrame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590550"/>
            <a:ext cx="4724400" cy="381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</a:t>
            </a:r>
            <a:r>
              <a:rPr lang="en-US" dirty="0" smtClean="0">
                <a:sym typeface="Wingdings" pitchFamily="2" charset="2"/>
              </a:rPr>
              <a:t>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Design with x-axis as distance in space</a:t>
            </a:r>
          </a:p>
          <a:p>
            <a:r>
              <a:rPr lang="en-US" dirty="0" smtClean="0"/>
              <a:t>Introduce lateral (foot) speed</a:t>
            </a:r>
          </a:p>
          <a:p>
            <a:r>
              <a:rPr lang="en-US" dirty="0" smtClean="0"/>
              <a:t>Keep horizontal and vertical velocity components separate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Parameters</a:t>
            </a:r>
            <a:endParaRPr lang="en-US" dirty="0"/>
          </a:p>
        </p:txBody>
      </p:sp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504950"/>
            <a:ext cx="3589824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</a:t>
            </a:r>
            <a:r>
              <a:rPr lang="en-US" dirty="0" smtClean="0">
                <a:sym typeface="Wingdings" pitchFamily="2" charset="2"/>
              </a:rPr>
              <a:t> space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504950"/>
            <a:ext cx="4572000" cy="328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</a:t>
            </a:r>
            <a:r>
              <a:rPr lang="en-US" dirty="0" smtClean="0">
                <a:sym typeface="Wingdings" pitchFamily="2" charset="2"/>
              </a:rPr>
              <a:t> space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581150"/>
            <a:ext cx="4114800" cy="333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3790950"/>
            <a:ext cx="59785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Rewrite gravity and initial velocity in terms of foot speed and lateral distance</a:t>
            </a:r>
            <a:br>
              <a:rPr lang="en-US" dirty="0" smtClean="0"/>
            </a:br>
            <a:r>
              <a:rPr lang="en-US" dirty="0" smtClean="0"/>
              <a:t>to peak of jump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Maths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sz="quarter" idx="10"/>
          </p:nvPr>
        </p:nvGraphicFramePr>
        <p:xfrm>
          <a:off x="381000" y="2038350"/>
          <a:ext cx="1613648" cy="1524000"/>
        </p:xfrm>
        <a:graphic>
          <a:graphicData uri="http://schemas.openxmlformats.org/presentationml/2006/ole">
            <p:oleObj spid="_x0000_s77826" name="Equation" r:id="rId4" imgW="457200" imgH="431640" progId="Equation.3">
              <p:embed/>
            </p:oleObj>
          </a:graphicData>
        </a:graphic>
      </p:graphicFrame>
      <p:graphicFrame>
        <p:nvGraphicFramePr>
          <p:cNvPr id="77827" name="Object 2"/>
          <p:cNvGraphicFramePr>
            <a:graphicFrameLocks noChangeAspect="1"/>
          </p:cNvGraphicFramePr>
          <p:nvPr/>
        </p:nvGraphicFramePr>
        <p:xfrm>
          <a:off x="3200400" y="971550"/>
          <a:ext cx="1778000" cy="1511300"/>
        </p:xfrm>
        <a:graphic>
          <a:graphicData uri="http://schemas.openxmlformats.org/presentationml/2006/ole">
            <p:oleObj spid="_x0000_s77827" name="Equation" r:id="rId5" imgW="507960" imgH="431640" progId="Equation.3">
              <p:embed/>
            </p:oleObj>
          </a:graphicData>
        </a:graphic>
      </p:graphicFrame>
      <p:graphicFrame>
        <p:nvGraphicFramePr>
          <p:cNvPr id="77828" name="Object 3"/>
          <p:cNvGraphicFramePr>
            <a:graphicFrameLocks noChangeAspect="1"/>
          </p:cNvGraphicFramePr>
          <p:nvPr/>
        </p:nvGraphicFramePr>
        <p:xfrm>
          <a:off x="6400800" y="971550"/>
          <a:ext cx="2044700" cy="1511300"/>
        </p:xfrm>
        <a:graphic>
          <a:graphicData uri="http://schemas.openxmlformats.org/presentationml/2006/ole">
            <p:oleObj spid="_x0000_s77828" name="Equation" r:id="rId6" imgW="583920" imgH="431640" progId="Equation.3">
              <p:embed/>
            </p:oleObj>
          </a:graphicData>
        </a:graphic>
      </p:graphicFrame>
      <p:graphicFrame>
        <p:nvGraphicFramePr>
          <p:cNvPr id="77829" name="Object 2"/>
          <p:cNvGraphicFramePr>
            <a:graphicFrameLocks noChangeAspect="1"/>
          </p:cNvGraphicFramePr>
          <p:nvPr/>
        </p:nvGraphicFramePr>
        <p:xfrm>
          <a:off x="3000375" y="2952750"/>
          <a:ext cx="2178050" cy="1511300"/>
        </p:xfrm>
        <a:graphic>
          <a:graphicData uri="http://schemas.openxmlformats.org/presentationml/2006/ole">
            <p:oleObj spid="_x0000_s77829" name="Equation" r:id="rId7" imgW="622080" imgH="431640" progId="Equation.3">
              <p:embed/>
            </p:oleObj>
          </a:graphicData>
        </a:graphic>
      </p:graphicFrame>
      <p:graphicFrame>
        <p:nvGraphicFramePr>
          <p:cNvPr id="77830" name="Object 3"/>
          <p:cNvGraphicFramePr>
            <a:graphicFrameLocks noChangeAspect="1"/>
          </p:cNvGraphicFramePr>
          <p:nvPr/>
        </p:nvGraphicFramePr>
        <p:xfrm>
          <a:off x="6089650" y="2886075"/>
          <a:ext cx="2667000" cy="1644650"/>
        </p:xfrm>
        <a:graphic>
          <a:graphicData uri="http://schemas.openxmlformats.org/presentationml/2006/ole">
            <p:oleObj spid="_x0000_s77830" name="Equation" r:id="rId8" imgW="76176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6804" name="Object 2"/>
          <p:cNvGraphicFramePr>
            <a:graphicFrameLocks noChangeAspect="1"/>
          </p:cNvGraphicFramePr>
          <p:nvPr/>
        </p:nvGraphicFramePr>
        <p:xfrm>
          <a:off x="1066800" y="1809750"/>
          <a:ext cx="1617980" cy="1122680"/>
        </p:xfrm>
        <a:graphic>
          <a:graphicData uri="http://schemas.openxmlformats.org/presentationml/2006/ole">
            <p:oleObj spid="_x0000_s76804" name="Equation" r:id="rId4" imgW="622080" imgH="431640" progId="Equation.3">
              <p:embed/>
            </p:oleObj>
          </a:graphicData>
        </a:graphic>
      </p:graphicFrame>
      <p:graphicFrame>
        <p:nvGraphicFramePr>
          <p:cNvPr id="76805" name="Object 3"/>
          <p:cNvGraphicFramePr>
            <a:graphicFrameLocks noChangeAspect="1"/>
          </p:cNvGraphicFramePr>
          <p:nvPr/>
        </p:nvGraphicFramePr>
        <p:xfrm>
          <a:off x="1143000" y="3409950"/>
          <a:ext cx="1981200" cy="1221740"/>
        </p:xfrm>
        <a:graphic>
          <a:graphicData uri="http://schemas.openxmlformats.org/presentationml/2006/ole">
            <p:oleObj spid="_x0000_s76805" name="Equation" r:id="rId5" imgW="761760" imgH="469800" progId="Equation.3">
              <p:embed/>
            </p:oleObj>
          </a:graphicData>
        </a:graphic>
      </p:graphicFrame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590550"/>
            <a:ext cx="482357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it down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Real world: Projectiles always follow parabolic trajectories.</a:t>
            </a:r>
          </a:p>
          <a:p>
            <a:r>
              <a:rPr lang="en-US" dirty="0" smtClean="0"/>
              <a:t>Game world: We can break the rules in interesting ways.</a:t>
            </a:r>
          </a:p>
          <a:p>
            <a:r>
              <a:rPr lang="en-US" dirty="0" smtClean="0"/>
              <a:t>Break our path into a series of parabolic arcs of different shapes.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Maintain continuity</a:t>
            </a:r>
            <a:br>
              <a:rPr lang="en-US" dirty="0" smtClean="0"/>
            </a:br>
            <a:r>
              <a:rPr lang="en-US" dirty="0" smtClean="0"/>
              <a:t>in position and velocity</a:t>
            </a:r>
          </a:p>
          <a:p>
            <a:pPr lvl="1"/>
            <a:r>
              <a:rPr lang="en-US" dirty="0" smtClean="0"/>
              <a:t>Trivial in implementation</a:t>
            </a:r>
          </a:p>
          <a:p>
            <a:r>
              <a:rPr lang="en-US" dirty="0" smtClean="0"/>
              <a:t>Choose a new gravity</a:t>
            </a:r>
            <a:br>
              <a:rPr lang="en-US" dirty="0" smtClean="0"/>
            </a:br>
            <a:r>
              <a:rPr lang="en-US" dirty="0" smtClean="0"/>
              <a:t>to shape our jump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971550"/>
            <a:ext cx="3886200" cy="348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Avoid </a:t>
            </a:r>
            <a:r>
              <a:rPr lang="en-US" dirty="0" err="1" smtClean="0"/>
              <a:t>hardcoding</a:t>
            </a:r>
            <a:r>
              <a:rPr lang="en-US" dirty="0" smtClean="0"/>
              <a:t>, guessing games</a:t>
            </a:r>
          </a:p>
          <a:p>
            <a:r>
              <a:rPr lang="en-US" dirty="0" smtClean="0"/>
              <a:t>Design jump trajectory on paper</a:t>
            </a:r>
          </a:p>
          <a:p>
            <a:r>
              <a:rPr lang="en-US" dirty="0" smtClean="0"/>
              <a:t>Derive constants to model jump in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Fast falling</a:t>
            </a:r>
            <a:endParaRPr lang="en-US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885950"/>
            <a:ext cx="2828925" cy="239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581150"/>
            <a:ext cx="393188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5000" y="4476750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Position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4476750"/>
            <a:ext cx="2044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Velocity / Acceleration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height jumping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1885950"/>
            <a:ext cx="3161510" cy="244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1657350"/>
            <a:ext cx="4548188" cy="277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05000" y="4476750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Position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4476750"/>
            <a:ext cx="2044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Velocity / Acceleration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Double jumping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266950"/>
            <a:ext cx="378250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1581150"/>
            <a:ext cx="4849813" cy="303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5000" y="4476750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Position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4476750"/>
            <a:ext cx="2044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Velocity / Acceleration</a:t>
            </a:r>
            <a:endParaRPr lang="en-US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Put our gravity and initial velocity constants to use in practice</a:t>
            </a:r>
          </a:p>
          <a:p>
            <a:r>
              <a:rPr lang="en-US" dirty="0" smtClean="0"/>
              <a:t>Integrate from a past state to a future state over a time step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2683" y="1469006"/>
            <a:ext cx="3668879" cy="346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 smtClean="0"/>
              <a:t>Pseudocode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pos +=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* 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+= acc * 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</a:p>
          <a:p>
            <a:r>
              <a:rPr lang="en-US" dirty="0" smtClean="0"/>
              <a:t>Easy</a:t>
            </a:r>
          </a:p>
          <a:p>
            <a:r>
              <a:rPr lang="en-US" dirty="0" smtClean="0"/>
              <a:t>Unstable</a:t>
            </a:r>
          </a:p>
          <a:p>
            <a:r>
              <a:rPr lang="en-US" dirty="0" smtClean="0"/>
              <a:t>We can do better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Runge-Kutta (RK4)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“top-shelf” integrator.</a:t>
            </a:r>
          </a:p>
          <a:p>
            <a:r>
              <a:rPr lang="en-US" dirty="0" smtClean="0"/>
              <a:t>No </a:t>
            </a:r>
            <a:r>
              <a:rPr lang="en-US" dirty="0" err="1" smtClean="0"/>
              <a:t>pseudocode</a:t>
            </a:r>
            <a:r>
              <a:rPr lang="en-US" dirty="0" smtClean="0"/>
              <a:t> here. :V</a:t>
            </a:r>
          </a:p>
          <a:p>
            <a:r>
              <a:rPr lang="en-US" dirty="0" smtClean="0"/>
              <a:t>Gaffer on Games: “Integration Basics”</a:t>
            </a:r>
          </a:p>
          <a:p>
            <a:r>
              <a:rPr lang="en-US" dirty="0" smtClean="0"/>
              <a:t>Too complex for our needs.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Velocity Verlet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 smtClean="0"/>
              <a:t>Pseudocode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pos +=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 + ½acc*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new_acc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f(pos)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+= ½(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acc+new_acc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)*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acc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new_acc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Similarity to projectile motion formula</a:t>
            </a:r>
          </a:p>
          <a:p>
            <a:r>
              <a:rPr lang="en-US" dirty="0" smtClean="0"/>
              <a:t>What if our acceleration were constant?</a:t>
            </a:r>
          </a:p>
          <a:p>
            <a:r>
              <a:rPr lang="en-US" dirty="0" smtClean="0"/>
              <a:t>We could integrate with 100% accuracy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Assuming constant acceleration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504950"/>
            <a:ext cx="4362450" cy="344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Has this ever happened to you?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There’s GOT to be a better way!!</a:t>
            </a:r>
            <a:endParaRPr lang="en-US" dirty="0"/>
          </a:p>
        </p:txBody>
      </p:sp>
      <p:pic>
        <p:nvPicPr>
          <p:cNvPr id="4" name="Picture 3" descr="z7RnAO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419350"/>
            <a:ext cx="2133600" cy="146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Assuming constant 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 smtClean="0"/>
              <a:t>Pseudocode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pos +=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 + ½acc*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  <a:br>
              <a:rPr lang="en-US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+= acc*</a:t>
            </a:r>
            <a:r>
              <a:rPr lang="el-GR" dirty="0" smtClean="0">
                <a:latin typeface="Courier New" pitchFamily="49" charset="0"/>
                <a:cs typeface="Courier New" pitchFamily="49" charset="0"/>
              </a:rPr>
              <a:t>Δ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</a:t>
            </a:r>
          </a:p>
          <a:p>
            <a:r>
              <a:rPr lang="en-US" dirty="0" smtClean="0"/>
              <a:t>Trivially simple change from Euler</a:t>
            </a:r>
          </a:p>
          <a:p>
            <a:r>
              <a:rPr lang="en-US" dirty="0" smtClean="0"/>
              <a:t>100% accurate as long as our acceleration is constant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Near-constant 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What if we don’t change a thing?</a:t>
            </a:r>
          </a:p>
          <a:p>
            <a:r>
              <a:rPr lang="en-US" dirty="0" smtClean="0"/>
              <a:t>The error we accumulate when our acceleration does change (versus Velocity </a:t>
            </a:r>
            <a:r>
              <a:rPr lang="en-US" dirty="0" err="1" smtClean="0"/>
              <a:t>Verlet</a:t>
            </a:r>
            <a:r>
              <a:rPr lang="en-US" dirty="0" smtClean="0"/>
              <a:t>) will be:</a:t>
            </a:r>
          </a:p>
          <a:p>
            <a:pPr lvl="1"/>
            <a:r>
              <a:rPr lang="el-GR" dirty="0" smtClean="0"/>
              <a:t>Δ</a:t>
            </a:r>
            <a:r>
              <a:rPr lang="en-US" dirty="0" smtClean="0"/>
              <a:t>acc * </a:t>
            </a:r>
            <a:r>
              <a:rPr lang="el-GR" dirty="0" smtClean="0"/>
              <a:t>Δ</a:t>
            </a:r>
            <a:r>
              <a:rPr lang="en-US" dirty="0" smtClean="0"/>
              <a:t>t * </a:t>
            </a:r>
            <a:r>
              <a:rPr lang="el-GR" dirty="0" smtClean="0"/>
              <a:t>Δ</a:t>
            </a:r>
            <a:r>
              <a:rPr lang="en-US" dirty="0" smtClean="0"/>
              <a:t>t</a:t>
            </a:r>
          </a:p>
          <a:p>
            <a:pPr lvl="1"/>
            <a:r>
              <a:rPr lang="en-US" dirty="0" smtClean="0"/>
              <a:t>Acceptable?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takeaway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Design jump trajectories as a series of parabolic arcs</a:t>
            </a:r>
          </a:p>
          <a:p>
            <a:r>
              <a:rPr lang="en-US" dirty="0" smtClean="0"/>
              <a:t>Can author unique game feel</a:t>
            </a:r>
          </a:p>
          <a:p>
            <a:r>
              <a:rPr lang="en-US" dirty="0" smtClean="0"/>
              <a:t>Trust result to feel grounded in physical truths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 practice: </a:t>
            </a:r>
            <a:r>
              <a:rPr lang="en-US" i="1" dirty="0" smtClean="0"/>
              <a:t>You Have to Win the Game </a:t>
            </a:r>
            <a:r>
              <a:rPr lang="en-US" dirty="0" smtClean="0"/>
              <a:t>(free game PLAY IT PLAY MY THING)</a:t>
            </a:r>
          </a:p>
          <a:p>
            <a:r>
              <a:rPr lang="en-US" dirty="0" smtClean="0"/>
              <a:t>The Twitters: </a:t>
            </a:r>
            <a:r>
              <a:rPr lang="en-US" b="1" dirty="0" smtClean="0"/>
              <a:t>@</a:t>
            </a:r>
            <a:r>
              <a:rPr lang="en-US" b="1" dirty="0" err="1" smtClean="0"/>
              <a:t>PirateHearts</a:t>
            </a:r>
            <a:endParaRPr lang="en-US" b="1" dirty="0" smtClean="0"/>
          </a:p>
          <a:p>
            <a:r>
              <a:rPr lang="en-US" dirty="0" smtClean="0">
                <a:hlinkClick r:id="rId2"/>
              </a:rPr>
              <a:t>http://minorkeygames.com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http://gunmetalarcadia.com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Model player as a simple projectile</a:t>
            </a:r>
          </a:p>
          <a:p>
            <a:r>
              <a:rPr lang="en-US" dirty="0" smtClean="0"/>
              <a:t>Game state</a:t>
            </a:r>
          </a:p>
          <a:p>
            <a:pPr lvl="1"/>
            <a:r>
              <a:rPr lang="en-US" dirty="0" smtClean="0"/>
              <a:t>Position, velocity integrated on a </a:t>
            </a:r>
            <a:r>
              <a:rPr lang="en-US" dirty="0" err="1" smtClean="0"/>
              <a:t>timestep</a:t>
            </a:r>
            <a:endParaRPr lang="en-US" dirty="0" smtClean="0"/>
          </a:p>
          <a:p>
            <a:pPr lvl="1"/>
            <a:r>
              <a:rPr lang="en-US" dirty="0" smtClean="0"/>
              <a:t>Acceleration from gravity</a:t>
            </a:r>
          </a:p>
          <a:p>
            <a:r>
              <a:rPr lang="en-US" dirty="0" smtClean="0"/>
              <a:t>No air friction / drag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Gravity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Single external force</a:t>
            </a:r>
          </a:p>
          <a:p>
            <a:r>
              <a:rPr lang="en-US" dirty="0" smtClean="0"/>
              <a:t>Constant acceleration</a:t>
            </a:r>
            <a:br>
              <a:rPr lang="en-US" dirty="0" smtClean="0"/>
            </a:br>
            <a:r>
              <a:rPr lang="en-US" dirty="0" smtClean="0"/>
              <a:t>over time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276350"/>
            <a:ext cx="351881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Integrate over time</a:t>
            </a:r>
            <a:br>
              <a:rPr lang="en-US" dirty="0" smtClean="0"/>
            </a:br>
            <a:r>
              <a:rPr lang="en-US" dirty="0" smtClean="0"/>
              <a:t>to find velocity</a:t>
            </a:r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838200" y="2876550"/>
          <a:ext cx="1441450" cy="1512887"/>
        </p:xfrm>
        <a:graphic>
          <a:graphicData uri="http://schemas.openxmlformats.org/presentationml/2006/ole">
            <p:oleObj spid="_x0000_s2053" name="Equation" r:id="rId3" imgW="507960" imgH="533160" progId="Equation.3">
              <p:embed/>
            </p:oleObj>
          </a:graphicData>
        </a:graphic>
      </p:graphicFrame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590550"/>
            <a:ext cx="3033538" cy="428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Integrate over time</a:t>
            </a:r>
            <a:br>
              <a:rPr lang="en-US" dirty="0" smtClean="0"/>
            </a:br>
            <a:r>
              <a:rPr lang="en-US" dirty="0" smtClean="0"/>
              <a:t>again to find position</a:t>
            </a:r>
            <a:endParaRPr lang="en-US" dirty="0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838200" y="2876550"/>
          <a:ext cx="2508250" cy="1484313"/>
        </p:xfrm>
        <a:graphic>
          <a:graphicData uri="http://schemas.openxmlformats.org/presentationml/2006/ole">
            <p:oleObj spid="_x0000_s63490" name="Equation" r:id="rId3" imgW="901440" imgH="533160" progId="Equation.3">
              <p:embed/>
            </p:oleObj>
          </a:graphicData>
        </a:graphic>
      </p:graphicFrame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3914" y="2571750"/>
            <a:ext cx="2480086" cy="2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0568" y="1200150"/>
            <a:ext cx="36179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Textbox Physics 101 projectile motion</a:t>
            </a:r>
          </a:p>
          <a:p>
            <a:r>
              <a:rPr lang="en-US" dirty="0" smtClean="0"/>
              <a:t>Understand how we got there</a:t>
            </a:r>
            <a:endParaRPr lang="en-US" dirty="0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2286000" y="1733550"/>
          <a:ext cx="4588758" cy="838200"/>
        </p:xfrm>
        <a:graphic>
          <a:graphicData uri="http://schemas.openxmlformats.org/presentationml/2006/ole">
            <p:oleObj spid="_x0000_s62466" name="Equation" r:id="rId3" imgW="132048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Recommending A Strateg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commending A Strateg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lnDef>
  </a:objectDefaults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3306</TotalTime>
  <Words>502</Words>
  <Application>Microsoft Office PowerPoint</Application>
  <PresentationFormat>On-screen Show (16:9)</PresentationFormat>
  <Paragraphs>151</Paragraphs>
  <Slides>43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Recommending A Strategy</vt:lpstr>
      <vt:lpstr>Equation</vt:lpstr>
      <vt:lpstr>Building a Better Jump  J. Kyle Pittman @PirateHearts Co-founder, Minor Key Games</vt:lpstr>
      <vt:lpstr>Hi</vt:lpstr>
      <vt:lpstr>Motivation</vt:lpstr>
      <vt:lpstr>Motivation</vt:lpstr>
      <vt:lpstr>Assumptions</vt:lpstr>
      <vt:lpstr>Gravity</vt:lpstr>
      <vt:lpstr>Integration</vt:lpstr>
      <vt:lpstr>Integration</vt:lpstr>
      <vt:lpstr>Projectile motion</vt:lpstr>
      <vt:lpstr>Parabolas</vt:lpstr>
      <vt:lpstr>Properties of parabolas</vt:lpstr>
      <vt:lpstr>Properties of parabolas</vt:lpstr>
      <vt:lpstr>Properties of parabolas</vt:lpstr>
      <vt:lpstr>Design on paper</vt:lpstr>
      <vt:lpstr>Design on paper</vt:lpstr>
      <vt:lpstr>Maths</vt:lpstr>
      <vt:lpstr>Initial velocity</vt:lpstr>
      <vt:lpstr>Gravity</vt:lpstr>
      <vt:lpstr>Back to init. vel.</vt:lpstr>
      <vt:lpstr>Review</vt:lpstr>
      <vt:lpstr>Time  space</vt:lpstr>
      <vt:lpstr>Parameters</vt:lpstr>
      <vt:lpstr>Time  space</vt:lpstr>
      <vt:lpstr>Time  space</vt:lpstr>
      <vt:lpstr>Maths</vt:lpstr>
      <vt:lpstr>Maths</vt:lpstr>
      <vt:lpstr>Review</vt:lpstr>
      <vt:lpstr>Breaking it down</vt:lpstr>
      <vt:lpstr>Breaks</vt:lpstr>
      <vt:lpstr>Fast falling</vt:lpstr>
      <vt:lpstr>Variable height jumping</vt:lpstr>
      <vt:lpstr>Double jumping</vt:lpstr>
      <vt:lpstr>Integration</vt:lpstr>
      <vt:lpstr>Integration</vt:lpstr>
      <vt:lpstr>Euler</vt:lpstr>
      <vt:lpstr>Runge-Kutta (RK4)</vt:lpstr>
      <vt:lpstr>Velocity Verlet</vt:lpstr>
      <vt:lpstr>Observations</vt:lpstr>
      <vt:lpstr>Assuming constant acceleration</vt:lpstr>
      <vt:lpstr>Assuming constant acceleration</vt:lpstr>
      <vt:lpstr>Near-constant acceleration</vt:lpstr>
      <vt:lpstr>The takeaway</vt:lpstr>
      <vt:lpstr>Questions?</vt:lpstr>
    </vt:vector>
  </TitlesOfParts>
  <Company>CMP Media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GDC 2005</dc:title>
  <dc:creator>Jamil Moledina</dc:creator>
  <cp:lastModifiedBy>J. Kyle Pittman</cp:lastModifiedBy>
  <cp:revision>441</cp:revision>
  <cp:lastPrinted>1904-01-01T00:00:00Z</cp:lastPrinted>
  <dcterms:created xsi:type="dcterms:W3CDTF">2011-01-18T22:56:43Z</dcterms:created>
  <dcterms:modified xsi:type="dcterms:W3CDTF">2016-03-09T00:40:39Z</dcterms:modified>
</cp:coreProperties>
</file>