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71" r:id="rId2"/>
    <p:sldId id="273" r:id="rId3"/>
    <p:sldId id="300" r:id="rId4"/>
    <p:sldId id="274" r:id="rId5"/>
    <p:sldId id="275" r:id="rId6"/>
    <p:sldId id="277" r:id="rId7"/>
    <p:sldId id="276" r:id="rId8"/>
    <p:sldId id="278" r:id="rId9"/>
    <p:sldId id="279" r:id="rId10"/>
    <p:sldId id="280" r:id="rId11"/>
    <p:sldId id="282" r:id="rId12"/>
    <p:sldId id="283" r:id="rId13"/>
    <p:sldId id="281" r:id="rId14"/>
    <p:sldId id="286" r:id="rId15"/>
    <p:sldId id="294" r:id="rId16"/>
    <p:sldId id="284" r:id="rId17"/>
    <p:sldId id="285" r:id="rId18"/>
    <p:sldId id="288" r:id="rId19"/>
    <p:sldId id="290" r:id="rId20"/>
    <p:sldId id="287" r:id="rId21"/>
    <p:sldId id="299" r:id="rId22"/>
    <p:sldId id="289" r:id="rId23"/>
    <p:sldId id="292" r:id="rId24"/>
    <p:sldId id="293" r:id="rId25"/>
    <p:sldId id="295" r:id="rId26"/>
    <p:sldId id="296" r:id="rId27"/>
    <p:sldId id="297" r:id="rId28"/>
    <p:sldId id="298" r:id="rId29"/>
    <p:sldId id="301" r:id="rId30"/>
  </p:sldIdLst>
  <p:sldSz cx="9144000" cy="5143500" type="screen16x9"/>
  <p:notesSz cx="6858000" cy="9144000"/>
  <p:custDataLst>
    <p:tags r:id="rId3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CC6600"/>
    <a:srgbClr val="996633"/>
    <a:srgbClr val="993300"/>
    <a:srgbClr val="FFCC99"/>
    <a:srgbClr val="CC9900"/>
    <a:srgbClr val="FFCC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0" d="100"/>
          <a:sy n="190" d="100"/>
        </p:scale>
        <p:origin x="156" y="3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E677AC1-6896-8247-AA56-FC27C0FD45F7}" type="slidenum">
              <a:rPr lang="en-US"/>
              <a:pPr>
                <a:defRPr/>
              </a:pPr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679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B8C4C1C-06D4-2C49-9F49-CD2E4D9D8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88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5" charset="0"/>
        <a:ea typeface="ヒラギノ角ゴ Pro W3" pitchFamily="80" charset="-128"/>
        <a:cs typeface="ヒラギノ角ゴ Pro W3" pitchFamily="8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5" charset="0"/>
        <a:ea typeface="ヒラギノ角ゴ Pro W3" pitchFamily="4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5" charset="0"/>
        <a:ea typeface="ヒラギノ角ゴ Pro W3" pitchFamily="4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5" charset="0"/>
        <a:ea typeface="ヒラギノ角ゴ Pro W3" pitchFamily="4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5" charset="0"/>
        <a:ea typeface="ヒラギノ角ゴ Pro W3" pitchFamily="4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DC16_ppt_front_16-9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304800" y="1276350"/>
            <a:ext cx="6477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446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666750"/>
            <a:ext cx="8077200" cy="7810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1504950"/>
            <a:ext cx="8077200" cy="2743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752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DC16_ppt_back_16-9_1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50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81" r:id="rId1"/>
    <p:sldLayoutId id="2147483680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+mj-lt"/>
          <a:ea typeface="ヒラギノ角ゴ Pro W3" pitchFamily="80" charset="-128"/>
          <a:cs typeface="ヒラギノ角ゴ Pro W3" pitchFamily="8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Font typeface="Verdana" charset="0"/>
        <a:buChar char="●"/>
        <a:defRPr sz="2800">
          <a:solidFill>
            <a:srgbClr val="000000"/>
          </a:solidFill>
          <a:latin typeface="+mn-lt"/>
          <a:ea typeface="ヒラギノ角ゴ Pro W3" pitchFamily="80" charset="-128"/>
          <a:cs typeface="ヒラギノ角ゴ Pro W3" pitchFamily="8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Font typeface="Verdana" charset="0"/>
        <a:buChar char="●"/>
        <a:defRPr sz="2400">
          <a:solidFill>
            <a:srgbClr val="000000"/>
          </a:solidFill>
          <a:latin typeface="+mn-lt"/>
          <a:ea typeface="ヒラギノ角ゴ Pro W3" pitchFamily="45" charset="-128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Font typeface="Verdana" charset="0"/>
        <a:buChar char="●"/>
        <a:defRPr sz="2000">
          <a:solidFill>
            <a:srgbClr val="000000"/>
          </a:solidFill>
          <a:latin typeface="+mn-lt"/>
          <a:ea typeface="ヒラギノ角ゴ Pro W3" pitchFamily="45" charset="-128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0000"/>
        <a:buFont typeface="Verdana" charset="0"/>
        <a:buChar char="●"/>
        <a:defRPr>
          <a:solidFill>
            <a:srgbClr val="000000"/>
          </a:solidFill>
          <a:latin typeface="+mn-lt"/>
          <a:ea typeface="ヒラギノ角ゴ Pro W3" pitchFamily="45" charset="-128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Font typeface="Verdana" charset="0"/>
        <a:buChar char="●"/>
        <a:defRPr>
          <a:solidFill>
            <a:srgbClr val="000000"/>
          </a:solidFill>
          <a:latin typeface="+mn-lt"/>
          <a:ea typeface="ヒラギノ角ゴ Pro W3" pitchFamily="4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28600" y="1276350"/>
            <a:ext cx="60198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solidFill>
                  <a:srgbClr val="F2F2F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Differential Coordinates and Laplacians</a:t>
            </a:r>
            <a:br>
              <a:rPr lang="en-US" dirty="0">
                <a:solidFill>
                  <a:srgbClr val="F2F2F2"/>
                </a:solidFill>
                <a:latin typeface="Verdana" charset="0"/>
                <a:ea typeface="ヒラギノ角ゴ Pro W3" charset="0"/>
                <a:cs typeface="ヒラギノ角ゴ Pro W3" charset="0"/>
              </a:rPr>
            </a:br>
            <a:br>
              <a:rPr lang="en-US" dirty="0">
                <a:solidFill>
                  <a:srgbClr val="F2F2F2"/>
                </a:solidFill>
                <a:latin typeface="Verdana" charset="0"/>
                <a:ea typeface="ヒラギノ角ゴ Pro W3" charset="0"/>
                <a:cs typeface="ヒラギノ角ゴ Pro W3" charset="0"/>
              </a:rPr>
            </a:br>
            <a:r>
              <a:rPr lang="en-US" sz="2400" b="1" dirty="0">
                <a:solidFill>
                  <a:srgbClr val="F2F2F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Nicholas Vining</a:t>
            </a:r>
            <a:br>
              <a:rPr lang="en-US" sz="2400" b="1" dirty="0">
                <a:solidFill>
                  <a:srgbClr val="F2F2F2"/>
                </a:solidFill>
                <a:latin typeface="Verdana" charset="0"/>
                <a:ea typeface="ヒラギノ角ゴ Pro W3" charset="0"/>
                <a:cs typeface="ヒラギノ角ゴ Pro W3" charset="0"/>
              </a:rPr>
            </a:br>
            <a:r>
              <a:rPr lang="en-US" sz="2400" dirty="0">
                <a:solidFill>
                  <a:srgbClr val="F2F2F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Technical Director, Gaslamp Games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Least Squares to the Rescue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sz="2400" dirty="0"/>
                  <a:t>Add an explicit “anchor” vertex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/>
                  <a:t> to the Laplacian</a:t>
                </a:r>
              </a:p>
              <a:p>
                <a:r>
                  <a:rPr lang="en-US" sz="2400" dirty="0"/>
                  <a:t>Find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sz="2400" dirty="0"/>
                  <a:t> to minimize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∑|</m:t>
                    </m:r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</m:d>
                      </m:e>
                    </m:d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dirty="0"/>
                  <a:t> is the Laplacian for unknown vertices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our precomputed Laplacian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679" t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8375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Least-Squares Systems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We want to solve the equation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with m equations, n unknowns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may not have solution! Look for solution which minimizes </a:t>
                </a:r>
                <a:r>
                  <a:rPr lang="en-US" i="1" dirty="0"/>
                  <a:t>sum of squared error</a:t>
                </a:r>
              </a:p>
              <a:p>
                <a:r>
                  <a:rPr lang="en-US" dirty="0"/>
                  <a:t>This is “linear least squares” optimization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906" t="-2667" r="-906" b="-9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0995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Least Squares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Multiply both sides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Rewrite equation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𝐴𝑥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dirty="0"/>
              </a:p>
              <a:p>
                <a:r>
                  <a:rPr lang="en-US" dirty="0"/>
                  <a:t>Use </a:t>
                </a:r>
                <a:r>
                  <a:rPr lang="en-US" dirty="0" err="1"/>
                  <a:t>favourite</a:t>
                </a:r>
                <a:r>
                  <a:rPr lang="en-US" dirty="0"/>
                  <a:t> linear systems solver to solve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906" t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7224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why do I care?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What if we have more than one anchor vertex?</a:t>
            </a:r>
          </a:p>
          <a:p>
            <a:pPr lvl="1"/>
            <a:r>
              <a:rPr lang="en-US" dirty="0"/>
              <a:t>Least-squares minimization evenly distributes error</a:t>
            </a:r>
          </a:p>
          <a:p>
            <a:pPr lvl="1"/>
            <a:r>
              <a:rPr lang="en-US" dirty="0"/>
              <a:t>Mesh deforms to incorporate all the “anchors”</a:t>
            </a:r>
          </a:p>
          <a:p>
            <a:pPr lvl="1"/>
            <a:r>
              <a:rPr lang="en-US" dirty="0"/>
              <a:t>Result: easy framework for solving complex geometrical problems w/deformation!</a:t>
            </a:r>
          </a:p>
        </p:txBody>
      </p:sp>
    </p:spTree>
    <p:extLst>
      <p:ext uri="{BB962C8B-B14F-4D97-AF65-F5344CB8AC3E}">
        <p14:creationId xmlns:p14="http://schemas.microsoft.com/office/powerpoint/2010/main" val="872595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Advice on Linear Least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/>
              <a:t>DO NOT WRITE YOUR OWN SOLVER</a:t>
            </a:r>
            <a:endParaRPr lang="en-US" dirty="0"/>
          </a:p>
          <a:p>
            <a:pPr lvl="1"/>
            <a:r>
              <a:rPr lang="en-US" dirty="0"/>
              <a:t>Just don’t do it. This stuff is HARD TO GET RIGHT</a:t>
            </a:r>
          </a:p>
          <a:p>
            <a:r>
              <a:rPr lang="en-US" dirty="0"/>
              <a:t>TAUCS, </a:t>
            </a:r>
            <a:r>
              <a:rPr lang="en-US" dirty="0" err="1"/>
              <a:t>Cholmod</a:t>
            </a:r>
            <a:r>
              <a:rPr lang="en-US" dirty="0"/>
              <a:t> are both very good</a:t>
            </a:r>
          </a:p>
          <a:p>
            <a:pPr lvl="1"/>
            <a:r>
              <a:rPr lang="en-US" dirty="0"/>
              <a:t>License issues?</a:t>
            </a:r>
          </a:p>
          <a:p>
            <a:r>
              <a:rPr lang="en-US" dirty="0"/>
              <a:t>Be cautious of Eigen…</a:t>
            </a:r>
          </a:p>
        </p:txBody>
      </p:sp>
    </p:spTree>
    <p:extLst>
      <p:ext uri="{BB962C8B-B14F-4D97-AF65-F5344CB8AC3E}">
        <p14:creationId xmlns:p14="http://schemas.microsoft.com/office/powerpoint/2010/main" val="952564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 the way…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So many problems can be expressed as least squares problems and then solves</a:t>
            </a:r>
          </a:p>
          <a:p>
            <a:r>
              <a:rPr lang="en-US" dirty="0"/>
              <a:t>Do this</a:t>
            </a:r>
          </a:p>
          <a:p>
            <a:r>
              <a:rPr lang="en-US" dirty="0"/>
              <a:t>It is one of the few things that Works™ in Geometric Mesh Processing</a:t>
            </a:r>
          </a:p>
        </p:txBody>
      </p:sp>
    </p:spTree>
    <p:extLst>
      <p:ext uri="{BB962C8B-B14F-4D97-AF65-F5344CB8AC3E}">
        <p14:creationId xmlns:p14="http://schemas.microsoft.com/office/powerpoint/2010/main" val="1032672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Laplacian coordinates </a:t>
            </a:r>
            <a:br>
              <a:rPr lang="en-US" dirty="0"/>
            </a:br>
            <a:r>
              <a:rPr lang="en-US" dirty="0"/>
              <a:t>are only translation</a:t>
            </a:r>
            <a:br>
              <a:rPr lang="en-US" dirty="0"/>
            </a:br>
            <a:r>
              <a:rPr lang="en-US" dirty="0"/>
              <a:t>invariant</a:t>
            </a:r>
          </a:p>
          <a:p>
            <a:r>
              <a:rPr lang="en-US" dirty="0"/>
              <a:t>Not rotation invariant</a:t>
            </a: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524500" y="1033462"/>
            <a:ext cx="3263900" cy="2165350"/>
            <a:chOff x="2920" y="2211"/>
            <a:chExt cx="2576" cy="1709"/>
          </a:xfrm>
        </p:grpSpPr>
        <p:pic>
          <p:nvPicPr>
            <p:cNvPr id="7" name="Picture 6" descr="oct_simpl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" y="2211"/>
              <a:ext cx="2576" cy="1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389" y="2309"/>
              <a:ext cx="762" cy="858"/>
            </a:xfrm>
            <a:prstGeom prst="rect">
              <a:avLst/>
            </a:prstGeom>
            <a:noFill/>
            <a:ln w="19050">
              <a:solidFill>
                <a:srgbClr val="E8E2D8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540" y="3864"/>
              <a:ext cx="56" cy="5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" panose="02020603050405020304" pitchFamily="18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pic>
        <p:nvPicPr>
          <p:cNvPr id="5" name="Picture 4" descr="oct_simple_close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28950"/>
            <a:ext cx="1739900" cy="1630362"/>
          </a:xfrm>
          <a:prstGeom prst="rect">
            <a:avLst/>
          </a:prstGeom>
          <a:noFill/>
          <a:ln w="19050">
            <a:solidFill>
              <a:srgbClr val="E8E2D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Line 18"/>
          <p:cNvSpPr>
            <a:spLocks noChangeShapeType="1"/>
          </p:cNvSpPr>
          <p:nvPr/>
        </p:nvSpPr>
        <p:spPr bwMode="auto">
          <a:xfrm>
            <a:off x="6858000" y="2259012"/>
            <a:ext cx="266700" cy="749300"/>
          </a:xfrm>
          <a:prstGeom prst="line">
            <a:avLst/>
          </a:prstGeom>
          <a:noFill/>
          <a:ln w="9525">
            <a:solidFill>
              <a:srgbClr val="E8E2D8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1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Do first pass w/o rotations</a:t>
                </a:r>
              </a:p>
              <a:p>
                <a:r>
                  <a:rPr lang="en-US" dirty="0"/>
                  <a:t>Estimate rotations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Rotate differential coordinates</a:t>
                </a:r>
              </a:p>
              <a:p>
                <a:r>
                  <a:rPr lang="en-US" dirty="0"/>
                  <a:t>Minimize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∑|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</m:d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Doesn’t handle scale…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906" t="-2444"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5625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Alternate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Compute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as 4x4 matrix using homogenous coordinates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/>
                  <a:t> is skew-symmetric matrix</a:t>
                </a:r>
              </a:p>
              <a:p>
                <a:pPr lvl="1"/>
                <a:r>
                  <a:rPr lang="en-US" dirty="0"/>
                  <a:t>Can chug through math to find correct “A”</a:t>
                </a:r>
              </a:p>
              <a:p>
                <a:r>
                  <a:rPr lang="en-US" dirty="0"/>
                  <a:t>Solve simultaneously: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∑|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906" t="-2667" b="-9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25067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 Some Weights On It!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sz="2000" dirty="0"/>
                  <a:t>Can add weights to vertices</a:t>
                </a:r>
              </a:p>
              <a:p>
                <a:pPr lvl="1"/>
                <a:r>
                  <a:rPr lang="en-US" sz="2000" dirty="0"/>
                  <a:t>“I would like this to try to move here. I REALLY WANT THIS TO MOVE HERE.”</a:t>
                </a:r>
              </a:p>
              <a:p>
                <a:pPr lvl="1"/>
                <a:r>
                  <a:rPr lang="en-US" sz="2000" dirty="0"/>
                  <a:t>Solve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𝑊𝐴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𝑊𝑏</m:t>
                    </m:r>
                  </m:oMath>
                </a14:m>
                <a:r>
                  <a:rPr lang="en-US" sz="2000" dirty="0"/>
                  <a:t> for diagonal weight matrix W</a:t>
                </a:r>
              </a:p>
              <a:p>
                <a:r>
                  <a:rPr lang="en-US" sz="2000" dirty="0"/>
                  <a:t>Can use different weighting schemes for Laplacian</a:t>
                </a:r>
              </a:p>
              <a:p>
                <a:pPr lvl="1"/>
                <a:r>
                  <a:rPr lang="en-US" sz="2000" dirty="0"/>
                  <a:t>If your mesh is irregular, use cotangent weights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377" t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5045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Differential Coordinates</a:t>
            </a:r>
          </a:p>
          <a:p>
            <a:r>
              <a:rPr lang="en-US" dirty="0"/>
              <a:t>Laplacian Mesh Operator</a:t>
            </a:r>
          </a:p>
          <a:p>
            <a:r>
              <a:rPr lang="en-US" dirty="0"/>
              <a:t>A Few Words on Least-Squares Methods</a:t>
            </a:r>
          </a:p>
          <a:p>
            <a:r>
              <a:rPr lang="en-US" dirty="0"/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3521773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Mesh Editing Examples</a:t>
            </a:r>
          </a:p>
        </p:txBody>
      </p:sp>
      <p:pic>
        <p:nvPicPr>
          <p:cNvPr id="4" name="Picture 3" descr="octopus_trans_o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581151"/>
            <a:ext cx="2667000" cy="1896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octopus_trans_transl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619" y="1581152"/>
            <a:ext cx="2323899" cy="1896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octopus_trans_rot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586253"/>
            <a:ext cx="2325174" cy="189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3714750"/>
            <a:ext cx="8077200" cy="5334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(“Laplacian Surface Editing”, </a:t>
            </a:r>
            <a:r>
              <a:rPr lang="en-US" sz="1600" dirty="0" err="1"/>
              <a:t>Sorkine</a:t>
            </a:r>
            <a:r>
              <a:rPr lang="en-US" sz="1600" dirty="0"/>
              <a:t> et al.)</a:t>
            </a:r>
          </a:p>
        </p:txBody>
      </p:sp>
    </p:spTree>
    <p:extLst>
      <p:ext uri="{BB962C8B-B14F-4D97-AF65-F5344CB8AC3E}">
        <p14:creationId xmlns:p14="http://schemas.microsoft.com/office/powerpoint/2010/main" val="2058657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You Do This in Real Time?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Yes, in a lot of circumstances</a:t>
                </a:r>
              </a:p>
              <a:p>
                <a:pPr lvl="1"/>
                <a:r>
                  <a:rPr lang="en-US" dirty="0"/>
                  <a:t>Precompute and cache Sparse </a:t>
                </a:r>
                <a:r>
                  <a:rPr lang="en-US" dirty="0" err="1"/>
                  <a:t>Cholesky</a:t>
                </a:r>
                <a:r>
                  <a:rPr lang="en-US" dirty="0"/>
                  <a:t> Factorization of the matrix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Solve for unknowns by back-substitution (fast)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906" t="-2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7708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Level Geometry (esp. Terrain):</a:t>
            </a:r>
          </a:p>
          <a:p>
            <a:pPr lvl="1"/>
            <a:r>
              <a:rPr lang="en-US" dirty="0"/>
              <a:t>“I want the thing to face this direction, but to be held in place here”</a:t>
            </a:r>
          </a:p>
          <a:p>
            <a:r>
              <a:rPr lang="en-US" dirty="0"/>
              <a:t>Procedural Content of All Sorts, Really</a:t>
            </a:r>
          </a:p>
          <a:p>
            <a:pPr lvl="1"/>
            <a:r>
              <a:rPr lang="en-US" dirty="0"/>
              <a:t>Stitching things together…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5058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Face Shape Blending/Detail Transfer</a:t>
            </a:r>
          </a:p>
        </p:txBody>
      </p:sp>
      <p:pic>
        <p:nvPicPr>
          <p:cNvPr id="4" name="Picture 3" descr="dtM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706" y="1812925"/>
            <a:ext cx="115887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tMa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231" y="1812925"/>
            <a:ext cx="12700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5095081" y="2876550"/>
            <a:ext cx="657225" cy="209550"/>
          </a:xfrm>
          <a:prstGeom prst="rightArrow">
            <a:avLst>
              <a:gd name="adj1" fmla="val 50000"/>
              <a:gd name="adj2" fmla="val 7840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pic>
        <p:nvPicPr>
          <p:cNvPr id="7" name="Picture 6" descr="dtManMa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369" y="1809750"/>
            <a:ext cx="117792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4324350"/>
            <a:ext cx="8077200" cy="5334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(“Laplacian Surface Editing”, </a:t>
            </a:r>
            <a:r>
              <a:rPr lang="en-US" sz="1600" dirty="0" err="1"/>
              <a:t>Sorkine</a:t>
            </a:r>
            <a:r>
              <a:rPr lang="en-US" sz="1600" dirty="0"/>
              <a:t> et al.)</a:t>
            </a:r>
          </a:p>
        </p:txBody>
      </p:sp>
    </p:spTree>
    <p:extLst>
      <p:ext uri="{BB962C8B-B14F-4D97-AF65-F5344CB8AC3E}">
        <p14:creationId xmlns:p14="http://schemas.microsoft.com/office/powerpoint/2010/main" val="5574451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Detail Transfer</a:t>
            </a:r>
          </a:p>
        </p:txBody>
      </p:sp>
      <p:pic>
        <p:nvPicPr>
          <p:cNvPr id="4" name="Picture 3" descr="gold_mi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322" y="3478896"/>
            <a:ext cx="2376280" cy="92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old_smoo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08697"/>
            <a:ext cx="2158042" cy="74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gold_noi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850" y="1699159"/>
            <a:ext cx="2150828" cy="91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035"/>
          <p:cNvSpPr>
            <a:spLocks noChangeArrowheads="1"/>
          </p:cNvSpPr>
          <p:nvPr/>
        </p:nvSpPr>
        <p:spPr bwMode="auto">
          <a:xfrm>
            <a:off x="4462462" y="2647476"/>
            <a:ext cx="219075" cy="523875"/>
          </a:xfrm>
          <a:prstGeom prst="downArrow">
            <a:avLst>
              <a:gd name="adj1" fmla="val 50000"/>
              <a:gd name="adj2" fmla="val 5978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anose="02020603050405020304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709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Alternative technique if you want “as rigid as possible” deformation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4476750"/>
            <a:ext cx="8077200" cy="533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Verdana" charset="0"/>
              <a:buChar char="●"/>
              <a:defRPr sz="2800">
                <a:solidFill>
                  <a:srgbClr val="000000"/>
                </a:solidFill>
                <a:latin typeface="+mn-lt"/>
                <a:ea typeface="ヒラギノ角ゴ Pro W3" pitchFamily="80" charset="-128"/>
                <a:cs typeface="ヒラギノ角ゴ Pro W3" pitchFamily="80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Verdana" charset="0"/>
              <a:buChar char="●"/>
              <a:defRPr sz="2400"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Verdana" charset="0"/>
              <a:buChar char="●"/>
              <a:defRPr sz="2000"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0000"/>
              <a:buFont typeface="Verdana" charset="0"/>
              <a:buChar char="●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Verdana" charset="0"/>
              <a:buChar char="●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&gt;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&gt;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&gt;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&gt;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9pPr>
          </a:lstStyle>
          <a:p>
            <a:pPr marL="0" indent="0">
              <a:buFont typeface="Verdana" charset="0"/>
              <a:buNone/>
            </a:pPr>
            <a:r>
              <a:rPr kumimoji="0" lang="en-US" sz="1600" kern="0" dirty="0"/>
              <a:t>(“As-Rigid-As-Possible Surface Modeling”, </a:t>
            </a:r>
            <a:r>
              <a:rPr kumimoji="0" lang="en-US" sz="1600" kern="0" dirty="0" err="1"/>
              <a:t>Sorkine</a:t>
            </a:r>
            <a:r>
              <a:rPr kumimoji="0" lang="en-US" sz="1600" kern="0" dirty="0"/>
              <a:t> and Alexa)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350058"/>
            <a:ext cx="1422225" cy="1711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343150"/>
            <a:ext cx="1587305" cy="17113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09800" y="4019550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Laplacian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00197" y="4015085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ARAP</a:t>
            </a:r>
          </a:p>
        </p:txBody>
      </p:sp>
    </p:spTree>
    <p:extLst>
      <p:ext uri="{BB962C8B-B14F-4D97-AF65-F5344CB8AC3E}">
        <p14:creationId xmlns:p14="http://schemas.microsoft.com/office/powerpoint/2010/main" val="8820485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ARAP Idea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533400" y="1504950"/>
                <a:ext cx="8001000" cy="2743200"/>
              </a:xfrm>
            </p:spPr>
            <p:txBody>
              <a:bodyPr/>
              <a:lstStyle/>
              <a:p>
                <a:r>
                  <a:rPr lang="en-US" sz="2000" dirty="0"/>
                  <a:t>Operate on edges of vertex umbrella (“cell”)</a:t>
                </a:r>
              </a:p>
              <a:p>
                <a:r>
                  <a:rPr lang="en-US" sz="2000" dirty="0"/>
                  <a:t>Minimize difference between new positions and some rotation of the cell 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∑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′−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:r>
                  <a:rPr lang="en-US" sz="2000" dirty="0"/>
                  <a:t>“Local-Global” Iterative process: </a:t>
                </a:r>
              </a:p>
              <a:p>
                <a:pPr lvl="1"/>
                <a:r>
                  <a:rPr lang="en-US" sz="1600" dirty="0"/>
                  <a:t>Find R for each cell (use SVD decomposition)</a:t>
                </a:r>
              </a:p>
              <a:p>
                <a:pPr lvl="1"/>
                <a:r>
                  <a:rPr lang="en-US" sz="1600" dirty="0"/>
                  <a:t>Minimize energy by finding new v’ overall</a:t>
                </a:r>
              </a:p>
              <a:p>
                <a:pPr lvl="1"/>
                <a:r>
                  <a:rPr lang="en-US" sz="1600" dirty="0"/>
                  <a:t>Repeat until convergence</a:t>
                </a:r>
                <a:br>
                  <a:rPr lang="en-US" sz="1600" dirty="0"/>
                </a:br>
                <a:endParaRPr lang="en-US" sz="1600" dirty="0"/>
              </a:p>
              <a:p>
                <a:pPr marL="0" indent="0">
                  <a:buNone/>
                </a:pPr>
                <a:r>
                  <a:rPr lang="en-US" sz="2000" dirty="0"/>
                  <a:t> </a:t>
                </a:r>
                <a:br>
                  <a:rPr lang="en-US" sz="2000" dirty="0"/>
                </a:br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533400" y="1504950"/>
                <a:ext cx="8001000" cy="2743200"/>
              </a:xfrm>
              <a:blipFill rotWithShape="0">
                <a:blip r:embed="rId2"/>
                <a:stretch>
                  <a:fillRect l="-381" t="-1333" b="-5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97906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Laplacian + friends are very powerful</a:t>
            </a:r>
          </a:p>
          <a:p>
            <a:r>
              <a:rPr lang="en-US" dirty="0"/>
              <a:t>Least Squares Methods are EXTREMELY powerful</a:t>
            </a:r>
          </a:p>
          <a:p>
            <a:r>
              <a:rPr lang="en-US" dirty="0"/>
              <a:t>Use this knowledge wisely in your games</a:t>
            </a:r>
          </a:p>
        </p:txBody>
      </p:sp>
    </p:spTree>
    <p:extLst>
      <p:ext uri="{BB962C8B-B14F-4D97-AF65-F5344CB8AC3E}">
        <p14:creationId xmlns:p14="http://schemas.microsoft.com/office/powerpoint/2010/main" val="26114741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Recommended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1800" dirty="0"/>
              <a:t>Y. </a:t>
            </a:r>
            <a:r>
              <a:rPr lang="en-US" sz="1800" dirty="0" err="1"/>
              <a:t>Lipman</a:t>
            </a:r>
            <a:r>
              <a:rPr lang="en-US" sz="1800" dirty="0"/>
              <a:t> et al. “Differential Coordinates for Interactive Mesh Processing”. Proc. SMI 2004</a:t>
            </a:r>
          </a:p>
          <a:p>
            <a:r>
              <a:rPr lang="en-US" sz="1800" dirty="0"/>
              <a:t>O. </a:t>
            </a:r>
            <a:r>
              <a:rPr lang="en-US" sz="1800" dirty="0" err="1"/>
              <a:t>Sorkine</a:t>
            </a:r>
            <a:r>
              <a:rPr lang="en-US" sz="1800" dirty="0"/>
              <a:t>. “Laplacian Mesh Processing.” </a:t>
            </a:r>
            <a:r>
              <a:rPr lang="en-US" sz="1800" dirty="0" err="1"/>
              <a:t>Eurographics</a:t>
            </a:r>
            <a:r>
              <a:rPr lang="en-US" sz="1800" dirty="0"/>
              <a:t> STAR Report, 2005 </a:t>
            </a:r>
            <a:r>
              <a:rPr lang="en-US" sz="1800" i="1" dirty="0"/>
              <a:t>(includes many powerful Laplacian secrets!)</a:t>
            </a:r>
          </a:p>
          <a:p>
            <a:r>
              <a:rPr lang="en-US" sz="1800" dirty="0"/>
              <a:t>O. </a:t>
            </a:r>
            <a:r>
              <a:rPr lang="en-US" sz="1800" dirty="0" err="1"/>
              <a:t>Sorkine</a:t>
            </a:r>
            <a:r>
              <a:rPr lang="en-US" sz="1800" dirty="0"/>
              <a:t>, M. Alexa. “As-Rigid-As-Possible Surface Modeling.” Proc. </a:t>
            </a:r>
            <a:r>
              <a:rPr lang="en-US" sz="1800" dirty="0" err="1"/>
              <a:t>Eurographics</a:t>
            </a:r>
            <a:r>
              <a:rPr lang="en-US" sz="1800" dirty="0"/>
              <a:t> 2007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2490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Listening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  <a:p>
            <a:r>
              <a:rPr lang="en-US"/>
              <a:t>Sample Code </a:t>
            </a:r>
            <a:r>
              <a:rPr lang="en-US" dirty="0"/>
              <a:t>will be posted online at some point; watch @nvining on Twitter for more details</a:t>
            </a:r>
          </a:p>
        </p:txBody>
      </p:sp>
    </p:spTree>
    <p:extLst>
      <p:ext uri="{BB962C8B-B14F-4D97-AF65-F5344CB8AC3E}">
        <p14:creationId xmlns:p14="http://schemas.microsoft.com/office/powerpoint/2010/main" val="3964178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you ever need to: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Connect pieces of geometry together in a complicated way?</a:t>
            </a:r>
          </a:p>
          <a:p>
            <a:r>
              <a:rPr lang="en-US" dirty="0"/>
              <a:t>Blend geometry together?</a:t>
            </a:r>
          </a:p>
          <a:p>
            <a:r>
              <a:rPr lang="en-US" dirty="0"/>
              <a:t>Deform geometry to conform to points?</a:t>
            </a:r>
          </a:p>
          <a:p>
            <a:r>
              <a:rPr lang="en-US" dirty="0"/>
              <a:t>Just work with geometry, full stop?</a:t>
            </a:r>
          </a:p>
        </p:txBody>
      </p:sp>
    </p:spTree>
    <p:extLst>
      <p:ext uri="{BB962C8B-B14F-4D97-AF65-F5344CB8AC3E}">
        <p14:creationId xmlns:p14="http://schemas.microsoft.com/office/powerpoint/2010/main" val="2978915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Cartesian Coordinates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400" dirty="0"/>
              <a:t>Each point is expressed as a triple:</a:t>
            </a:r>
            <a:br>
              <a:rPr lang="en-US" sz="2400" dirty="0"/>
            </a:br>
            <a:r>
              <a:rPr lang="en-US" sz="2400" dirty="0"/>
              <a:t>	(</a:t>
            </a:r>
            <a:r>
              <a:rPr lang="en-US" sz="2400" dirty="0" err="1"/>
              <a:t>x,y,z</a:t>
            </a:r>
            <a:r>
              <a:rPr lang="en-US" sz="2400" dirty="0"/>
              <a:t>)</a:t>
            </a:r>
          </a:p>
          <a:p>
            <a:r>
              <a:rPr lang="en-US" sz="2400" dirty="0"/>
              <a:t>Good for “this is absolutely where things are”</a:t>
            </a:r>
          </a:p>
          <a:p>
            <a:r>
              <a:rPr lang="en-US" sz="2400" dirty="0"/>
              <a:t>BAD for “this is where a vertex is, in respect to other vertices”</a:t>
            </a:r>
          </a:p>
        </p:txBody>
      </p:sp>
    </p:spTree>
    <p:extLst>
      <p:ext uri="{BB962C8B-B14F-4D97-AF65-F5344CB8AC3E}">
        <p14:creationId xmlns:p14="http://schemas.microsoft.com/office/powerpoint/2010/main" val="229782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Coordinates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sz="2000" dirty="0"/>
                  <a:t>The differential coordinates of a vertex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is the difference between its Cartesian position and the average of its </a:t>
                </a:r>
                <a:r>
                  <a:rPr lang="en-US" sz="2000" dirty="0" err="1"/>
                  <a:t>neighbours’</a:t>
                </a:r>
                <a:r>
                  <a:rPr lang="en-US" sz="2000" dirty="0"/>
                  <a:t> positions:</a:t>
                </a:r>
              </a:p>
              <a:p>
                <a:endParaRPr lang="en-US" sz="2000" dirty="0"/>
              </a:p>
              <a:p>
                <a:pPr marL="0" indent="0">
                  <a:buNone/>
                </a:pPr>
                <a:br>
                  <a:rPr lang="en-US" sz="2000" dirty="0"/>
                </a:br>
                <a:endParaRPr lang="en-US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∑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𝑤𝑒𝑖𝑔h𝑡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𝑣𝑒𝑟𝑡𝑖𝑐𝑒𝑠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"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𝑜𝑓𝑓𝑠𝑒𝑡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𝑓𝑟𝑜𝑚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𝑎𝑣𝑒𝑟𝑎𝑔𝑒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𝑠𝑢𝑟𝑓𝑎𝑐𝑒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"</m:t>
                      </m:r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377" t="-1333" b="-24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2190750"/>
            <a:ext cx="302895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094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Weighting Schemes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sz="2000" b="0" dirty="0"/>
                  <a:t>Umbrella: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𝑑𝑒𝑔𝑟𝑒𝑒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𝑣𝑒𝑟𝑡𝑒𝑥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sz="2000" b="0" dirty="0"/>
              </a:p>
              <a:p>
                <a:r>
                  <a:rPr lang="en-US" sz="2000" dirty="0"/>
                  <a:t>Cotangent: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𝑖𝑗</m:t>
                                        </m:r>
                                      </m:sub>
                                      <m:sup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𝑖𝑗</m:t>
                                        </m:r>
                                      </m:sub>
                                      <m:sup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num>
                                  <m:den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||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||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sz="2000" dirty="0"/>
                  <a:t>Different weights for different </a:t>
                </a:r>
                <a:br>
                  <a:rPr lang="en-US" sz="2000" dirty="0"/>
                </a:br>
                <a:r>
                  <a:rPr lang="en-US" sz="2000" dirty="0"/>
                  <a:t>purposes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377" t="-1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575" y="2114550"/>
            <a:ext cx="3409950" cy="267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169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approximates the local shape of a surface at a point: normal direction, and mean curvature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t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5819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Converting to Differential Coordinates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sz="1800" dirty="0"/>
                  <a:t>Expressed as a matrix transform with a very large matrix: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𝐴𝑑𝑗𝑎𝑐𝑒𝑛𝑐𝑦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𝑀𝑎𝑡𝑟𝑖𝑥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;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1  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𝑖𝑓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𝑣𝑒𝑟𝑡𝑖𝑐𝑒𝑠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𝑎𝑛𝑑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𝑠h𝑎𝑟𝑒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𝑎𝑛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𝑒𝑑𝑔𝑒</m:t>
                            </m:r>
                          </m:e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𝑜𝑡h𝑒𝑟𝑤𝑖𝑠𝑒</m:t>
                            </m:r>
                          </m:e>
                        </m:eqArr>
                      </m:e>
                    </m:d>
                  </m:oMath>
                </a14:m>
                <a:endParaRPr lang="en-US" sz="1800" dirty="0"/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𝐷𝑖𝑎𝑔𝑜𝑛𝑎𝑙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𝑀𝑎𝑡𝑟𝑖𝑥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𝑑𝑒𝑔𝑟𝑒𝑒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𝑣𝑒𝑟𝑡𝑒𝑥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b="0" dirty="0"/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𝑖𝑠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Mesh</m:t>
                    </m:r>
                    <m:r>
                      <m:rPr>
                        <m:nor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Laplacian</m:t>
                    </m:r>
                  </m:oMath>
                </a14:m>
                <a:endParaRPr lang="en-US" sz="1800" b="0" dirty="0"/>
              </a:p>
              <a:p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1800" b="0" dirty="0"/>
                  <a:t> sends Cartesian vertices to their differential equivalents </a:t>
                </a:r>
              </a:p>
              <a:p>
                <a:pPr marL="0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 rotWithShape="0">
                <a:blip r:embed="rId2"/>
                <a:stretch>
                  <a:fillRect l="-226" t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6941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3200" dirty="0"/>
                  <a:t>Can we convert back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3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dirty="0"/>
                  <a:t>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3200" dirty="0"/>
                  <a:t>?</a:t>
                </a:r>
                <a:br>
                  <a:rPr lang="en-US" sz="3200" dirty="0"/>
                </a:br>
                <a:endParaRPr lang="en-US" sz="32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1962" t="-108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Nope.</a:t>
            </a:r>
          </a:p>
          <a:p>
            <a:pPr lvl="1"/>
            <a:r>
              <a:rPr lang="en-US" dirty="0"/>
              <a:t>L is a singular matrix, so its inverse is undefined </a:t>
            </a:r>
          </a:p>
          <a:p>
            <a:pPr lvl="1"/>
            <a:r>
              <a:rPr lang="en-US" dirty="0"/>
              <a:t>Must supply an “anchor vertex” for each mesh component</a:t>
            </a:r>
          </a:p>
          <a:p>
            <a:pPr lvl="2"/>
            <a:r>
              <a:rPr lang="en-US" dirty="0"/>
              <a:t> This removes “translational freedom”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1286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62"/>
</p:tagLst>
</file>

<file path=ppt/theme/theme1.xml><?xml version="1.0" encoding="utf-8"?>
<a:theme xmlns:a="http://schemas.openxmlformats.org/drawingml/2006/main" name="Recommending A Strateg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commending A Strateg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lnDef>
  </a:objectDefaults>
  <a:extraClrSchemeLst>
    <a:extraClrScheme>
      <a:clrScheme name="Recommending A Strategy 1">
        <a:dk1>
          <a:srgbClr val="009999"/>
        </a:dk1>
        <a:lt1>
          <a:srgbClr val="FFFFFF"/>
        </a:lt1>
        <a:dk2>
          <a:srgbClr val="000066"/>
        </a:dk2>
        <a:lt2>
          <a:srgbClr val="339966"/>
        </a:lt2>
        <a:accent1>
          <a:srgbClr val="00CC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E2CA"/>
        </a:accent5>
        <a:accent6>
          <a:srgbClr val="008AB9"/>
        </a:accent6>
        <a:hlink>
          <a:srgbClr val="33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2">
        <a:dk1>
          <a:srgbClr val="000000"/>
        </a:dk1>
        <a:lt1>
          <a:srgbClr val="FFFFFF"/>
        </a:lt1>
        <a:dk2>
          <a:srgbClr val="009900"/>
        </a:dk2>
        <a:lt2>
          <a:srgbClr val="CC0000"/>
        </a:lt2>
        <a:accent1>
          <a:srgbClr val="CCCC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2D2DB9"/>
        </a:accent6>
        <a:hlink>
          <a:srgbClr val="00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4">
        <a:dk1>
          <a:srgbClr val="333399"/>
        </a:dk1>
        <a:lt1>
          <a:srgbClr val="FFFFCC"/>
        </a:lt1>
        <a:dk2>
          <a:srgbClr val="000000"/>
        </a:dk2>
        <a:lt2>
          <a:srgbClr val="0000FF"/>
        </a:lt2>
        <a:accent1>
          <a:srgbClr val="800000"/>
        </a:accent1>
        <a:accent2>
          <a:srgbClr val="3366CC"/>
        </a:accent2>
        <a:accent3>
          <a:srgbClr val="AAAAAA"/>
        </a:accent3>
        <a:accent4>
          <a:srgbClr val="DADAAE"/>
        </a:accent4>
        <a:accent5>
          <a:srgbClr val="C0AAAA"/>
        </a:accent5>
        <a:accent6>
          <a:srgbClr val="2D5CB9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5">
        <a:dk1>
          <a:srgbClr val="CC3300"/>
        </a:dk1>
        <a:lt1>
          <a:srgbClr val="FFFFCC"/>
        </a:lt1>
        <a:dk2>
          <a:srgbClr val="000000"/>
        </a:dk2>
        <a:lt2>
          <a:srgbClr val="CC6600"/>
        </a:lt2>
        <a:accent1>
          <a:srgbClr val="993300"/>
        </a:accent1>
        <a:accent2>
          <a:srgbClr val="808000"/>
        </a:accent2>
        <a:accent3>
          <a:srgbClr val="AAAAAA"/>
        </a:accent3>
        <a:accent4>
          <a:srgbClr val="DADAAE"/>
        </a:accent4>
        <a:accent5>
          <a:srgbClr val="CAAD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6">
        <a:dk1>
          <a:srgbClr val="66CCFF"/>
        </a:dk1>
        <a:lt1>
          <a:srgbClr val="CCECFF"/>
        </a:lt1>
        <a:dk2>
          <a:srgbClr val="000000"/>
        </a:dk2>
        <a:lt2>
          <a:srgbClr val="9999FF"/>
        </a:lt2>
        <a:accent1>
          <a:srgbClr val="FFFFFF"/>
        </a:accent1>
        <a:accent2>
          <a:srgbClr val="99CCFF"/>
        </a:accent2>
        <a:accent3>
          <a:srgbClr val="AAAAAA"/>
        </a:accent3>
        <a:accent4>
          <a:srgbClr val="AEC9DA"/>
        </a:accent4>
        <a:accent5>
          <a:srgbClr val="FFFFFF"/>
        </a:accent5>
        <a:accent6>
          <a:srgbClr val="8AB9E7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7">
        <a:dk1>
          <a:srgbClr val="993366"/>
        </a:dk1>
        <a:lt1>
          <a:srgbClr val="FFFFCC"/>
        </a:lt1>
        <a:dk2>
          <a:srgbClr val="333399"/>
        </a:dk2>
        <a:lt2>
          <a:srgbClr val="0066FF"/>
        </a:lt2>
        <a:accent1>
          <a:srgbClr val="6600FF"/>
        </a:accent1>
        <a:accent2>
          <a:srgbClr val="0099CC"/>
        </a:accent2>
        <a:accent3>
          <a:srgbClr val="ADADCA"/>
        </a:accent3>
        <a:accent4>
          <a:srgbClr val="DADAAE"/>
        </a:accent4>
        <a:accent5>
          <a:srgbClr val="B8AAFF"/>
        </a:accent5>
        <a:accent6>
          <a:srgbClr val="008AB9"/>
        </a:accent6>
        <a:hlink>
          <a:srgbClr val="66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8">
        <a:dk1>
          <a:srgbClr val="993366"/>
        </a:dk1>
        <a:lt1>
          <a:srgbClr val="EAEAEA"/>
        </a:lt1>
        <a:dk2>
          <a:srgbClr val="660066"/>
        </a:dk2>
        <a:lt2>
          <a:srgbClr val="CC0000"/>
        </a:lt2>
        <a:accent1>
          <a:srgbClr val="A50021"/>
        </a:accent1>
        <a:accent2>
          <a:srgbClr val="660033"/>
        </a:accent2>
        <a:accent3>
          <a:srgbClr val="B8AAB8"/>
        </a:accent3>
        <a:accent4>
          <a:srgbClr val="C8C8C8"/>
        </a:accent4>
        <a:accent5>
          <a:srgbClr val="CFAAAB"/>
        </a:accent5>
        <a:accent6>
          <a:srgbClr val="5C00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1876</TotalTime>
  <Words>582</Words>
  <Application>Microsoft Office PowerPoint</Application>
  <PresentationFormat>On-screen Show (16:9)</PresentationFormat>
  <Paragraphs>124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Recommending A Strategy</vt:lpstr>
      <vt:lpstr>Differential Coordinates and Laplacians  Nicholas Vining Technical Director, Gaslamp Games</vt:lpstr>
      <vt:lpstr>Agenda</vt:lpstr>
      <vt:lpstr>Do you ever need to:</vt:lpstr>
      <vt:lpstr>Cartesian Coordinates</vt:lpstr>
      <vt:lpstr>Differential Coordinates</vt:lpstr>
      <vt:lpstr>Common Weighting Schemes</vt:lpstr>
      <vt:lpstr>Observations</vt:lpstr>
      <vt:lpstr>Converting to Differential Coordinates</vt:lpstr>
      <vt:lpstr>Can we convert back from δ_i  to v_i? </vt:lpstr>
      <vt:lpstr>Least Squares to the Rescue</vt:lpstr>
      <vt:lpstr>Least-Squares Systems</vt:lpstr>
      <vt:lpstr>Linear Least Squares</vt:lpstr>
      <vt:lpstr>So why do I care?</vt:lpstr>
      <vt:lpstr>Advice on Linear Least Systems</vt:lpstr>
      <vt:lpstr>By the way…</vt:lpstr>
      <vt:lpstr>Problem</vt:lpstr>
      <vt:lpstr>Solution</vt:lpstr>
      <vt:lpstr>Alternate Solution</vt:lpstr>
      <vt:lpstr>Put Some Weights On It!</vt:lpstr>
      <vt:lpstr>Mesh Editing Examples</vt:lpstr>
      <vt:lpstr>Can You Do This in Real Time?</vt:lpstr>
      <vt:lpstr>Applications</vt:lpstr>
      <vt:lpstr>Face Shape Blending/Detail Transfer</vt:lpstr>
      <vt:lpstr>Geometric Detail Transfer</vt:lpstr>
      <vt:lpstr>ARAP</vt:lpstr>
      <vt:lpstr>ARAP Idea</vt:lpstr>
      <vt:lpstr>Takeaways</vt:lpstr>
      <vt:lpstr>Recommended Reading</vt:lpstr>
      <vt:lpstr>Thank You For Listening</vt:lpstr>
    </vt:vector>
  </TitlesOfParts>
  <Company>CMP Media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GDC 2005</dc:title>
  <dc:creator>Jamil Moledina</dc:creator>
  <cp:lastModifiedBy>nvining</cp:lastModifiedBy>
  <cp:revision>189</cp:revision>
  <cp:lastPrinted>1904-01-01T00:00:00Z</cp:lastPrinted>
  <dcterms:created xsi:type="dcterms:W3CDTF">2011-01-18T22:56:43Z</dcterms:created>
  <dcterms:modified xsi:type="dcterms:W3CDTF">2016-03-14T16:36:08Z</dcterms:modified>
</cp:coreProperties>
</file>