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1" r:id="rId2"/>
    <p:sldId id="273" r:id="rId3"/>
    <p:sldId id="300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2" r:id="rId12"/>
    <p:sldId id="283" r:id="rId13"/>
    <p:sldId id="281" r:id="rId14"/>
    <p:sldId id="286" r:id="rId15"/>
    <p:sldId id="294" r:id="rId16"/>
    <p:sldId id="284" r:id="rId17"/>
    <p:sldId id="285" r:id="rId18"/>
    <p:sldId id="288" r:id="rId19"/>
    <p:sldId id="290" r:id="rId20"/>
    <p:sldId id="287" r:id="rId21"/>
    <p:sldId id="299" r:id="rId22"/>
    <p:sldId id="289" r:id="rId23"/>
    <p:sldId id="292" r:id="rId24"/>
    <p:sldId id="293" r:id="rId25"/>
    <p:sldId id="295" r:id="rId26"/>
    <p:sldId id="296" r:id="rId27"/>
    <p:sldId id="297" r:id="rId28"/>
    <p:sldId id="298" r:id="rId29"/>
    <p:sldId id="301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0" d="100"/>
          <a:sy n="190" d="100"/>
        </p:scale>
        <p:origin x="156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276350"/>
            <a:ext cx="647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C16_ppt_back_16-9_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28600" y="1276350"/>
            <a:ext cx="601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Differential Coordinates and Laplacians</a:t>
            </a:r>
            <a:br>
              <a:rPr lang="en-US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US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Nicholas Vining</a:t>
            </a:r>
            <a:br>
              <a:rPr lang="en-US" sz="2400" b="1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dirty="0">
                <a:solidFill>
                  <a:srgbClr val="F2F2F2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Technical Director, Gaslamp Games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to the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Add an explicit “anchor”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to the Laplacian</a:t>
                </a:r>
              </a:p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to 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∑|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is the Laplacian for unknown vertices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our precomputed Laplacian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67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37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We want to 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m equations, n unknowns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may not have solution! Look for solution which minimizes </a:t>
                </a:r>
                <a:r>
                  <a:rPr lang="en-US" i="1" dirty="0"/>
                  <a:t>sum of squared error</a:t>
                </a:r>
              </a:p>
              <a:p>
                <a:r>
                  <a:rPr lang="en-US" dirty="0"/>
                  <a:t>This is “linear least squares” optimization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906" t="-2667" r="-906" b="-9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99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Rewrite equation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dirty="0" err="1"/>
                  <a:t>favourite</a:t>
                </a:r>
                <a:r>
                  <a:rPr lang="en-US" dirty="0"/>
                  <a:t> linear systems solver to solve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90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2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do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if we have more than one anchor vertex?</a:t>
            </a:r>
          </a:p>
          <a:p>
            <a:pPr lvl="1"/>
            <a:r>
              <a:rPr lang="en-US" dirty="0"/>
              <a:t>Least-squares minimization evenly distributes error</a:t>
            </a:r>
          </a:p>
          <a:p>
            <a:pPr lvl="1"/>
            <a:r>
              <a:rPr lang="en-US" dirty="0"/>
              <a:t>Mesh deforms to incorporate all the “anchors”</a:t>
            </a:r>
          </a:p>
          <a:p>
            <a:pPr lvl="1"/>
            <a:r>
              <a:rPr lang="en-US" dirty="0"/>
              <a:t>Result: easy framework for solving complex geometrical problems w/deformation!</a:t>
            </a:r>
          </a:p>
        </p:txBody>
      </p:sp>
    </p:spTree>
    <p:extLst>
      <p:ext uri="{BB962C8B-B14F-4D97-AF65-F5344CB8AC3E}">
        <p14:creationId xmlns:p14="http://schemas.microsoft.com/office/powerpoint/2010/main" val="87259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Linear Least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DO NOT WRITE YOUR OWN SOLVER</a:t>
            </a:r>
            <a:endParaRPr lang="en-US" dirty="0"/>
          </a:p>
          <a:p>
            <a:pPr lvl="1"/>
            <a:r>
              <a:rPr lang="en-US" dirty="0"/>
              <a:t>Just don’t do it. This stuff is HARD TO GET RIGHT</a:t>
            </a:r>
          </a:p>
          <a:p>
            <a:r>
              <a:rPr lang="en-US" dirty="0"/>
              <a:t>TAUCS, </a:t>
            </a:r>
            <a:r>
              <a:rPr lang="en-US" dirty="0" err="1"/>
              <a:t>Cholmod</a:t>
            </a:r>
            <a:r>
              <a:rPr lang="en-US" dirty="0"/>
              <a:t> are both very good</a:t>
            </a:r>
          </a:p>
          <a:p>
            <a:pPr lvl="1"/>
            <a:r>
              <a:rPr lang="en-US" dirty="0"/>
              <a:t>License issues?</a:t>
            </a:r>
          </a:p>
          <a:p>
            <a:r>
              <a:rPr lang="en-US" dirty="0"/>
              <a:t>Be cautious of Eigen…</a:t>
            </a:r>
          </a:p>
        </p:txBody>
      </p:sp>
    </p:spTree>
    <p:extLst>
      <p:ext uri="{BB962C8B-B14F-4D97-AF65-F5344CB8AC3E}">
        <p14:creationId xmlns:p14="http://schemas.microsoft.com/office/powerpoint/2010/main" val="95256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 many problems can be expressed as least squares problems and then solves</a:t>
            </a:r>
          </a:p>
          <a:p>
            <a:r>
              <a:rPr lang="en-US" dirty="0"/>
              <a:t>Do this</a:t>
            </a:r>
          </a:p>
          <a:p>
            <a:r>
              <a:rPr lang="en-US" dirty="0"/>
              <a:t>It is one of the few things that Works™ in Geometric Mesh Processing</a:t>
            </a:r>
          </a:p>
        </p:txBody>
      </p:sp>
    </p:spTree>
    <p:extLst>
      <p:ext uri="{BB962C8B-B14F-4D97-AF65-F5344CB8AC3E}">
        <p14:creationId xmlns:p14="http://schemas.microsoft.com/office/powerpoint/2010/main" val="103267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Laplacian coordinates </a:t>
            </a:r>
            <a:br>
              <a:rPr lang="en-US" dirty="0"/>
            </a:br>
            <a:r>
              <a:rPr lang="en-US" dirty="0"/>
              <a:t>are only translation</a:t>
            </a:r>
            <a:br>
              <a:rPr lang="en-US" dirty="0"/>
            </a:br>
            <a:r>
              <a:rPr lang="en-US" dirty="0"/>
              <a:t>invariant</a:t>
            </a:r>
          </a:p>
          <a:p>
            <a:r>
              <a:rPr lang="en-US" dirty="0"/>
              <a:t>Not rotation invariant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24500" y="1033462"/>
            <a:ext cx="3263900" cy="2165350"/>
            <a:chOff x="2920" y="2211"/>
            <a:chExt cx="2576" cy="1709"/>
          </a:xfrm>
        </p:grpSpPr>
        <p:pic>
          <p:nvPicPr>
            <p:cNvPr id="7" name="Picture 6" descr="oct_simp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211"/>
              <a:ext cx="2576" cy="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89" y="2309"/>
              <a:ext cx="762" cy="858"/>
            </a:xfrm>
            <a:prstGeom prst="rect">
              <a:avLst/>
            </a:prstGeom>
            <a:noFill/>
            <a:ln w="19050">
              <a:solidFill>
                <a:srgbClr val="E8E2D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40" y="3864"/>
              <a:ext cx="56" cy="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5" name="Picture 4" descr="oct_simple_clos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28950"/>
            <a:ext cx="1739900" cy="1630362"/>
          </a:xfrm>
          <a:prstGeom prst="rect">
            <a:avLst/>
          </a:prstGeom>
          <a:noFill/>
          <a:ln w="19050">
            <a:solidFill>
              <a:srgbClr val="E8E2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6858000" y="2259012"/>
            <a:ext cx="266700" cy="749300"/>
          </a:xfrm>
          <a:prstGeom prst="line">
            <a:avLst/>
          </a:prstGeom>
          <a:noFill/>
          <a:ln w="9525">
            <a:solidFill>
              <a:srgbClr val="E8E2D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Do first pass w/o rotations</a:t>
                </a:r>
              </a:p>
              <a:p>
                <a:r>
                  <a:rPr lang="en-US" dirty="0"/>
                  <a:t>Estimate rotations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Rotate differential coordinates</a:t>
                </a:r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∑|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Doesn’t handle scale…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906" t="-2444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62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4x4 matrix using homogenous coordinates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skew-symmetric matrix</a:t>
                </a:r>
              </a:p>
              <a:p>
                <a:pPr lvl="1"/>
                <a:r>
                  <a:rPr lang="en-US" dirty="0"/>
                  <a:t>Can chug through math to find correct “A”</a:t>
                </a:r>
              </a:p>
              <a:p>
                <a:r>
                  <a:rPr lang="en-US" dirty="0"/>
                  <a:t>Solve simultaneously: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∑|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906" t="-2667" b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50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Some Weights On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Can add weights to vertices</a:t>
                </a:r>
              </a:p>
              <a:p>
                <a:pPr lvl="1"/>
                <a:r>
                  <a:rPr lang="en-US" sz="2000" dirty="0"/>
                  <a:t>“I would like this to try to move here. I REALLY WANT THIS TO MOVE HERE.”</a:t>
                </a:r>
              </a:p>
              <a:p>
                <a:pPr lvl="1"/>
                <a:r>
                  <a:rPr lang="en-US" sz="2000" dirty="0"/>
                  <a:t>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𝑊𝑏</m:t>
                    </m:r>
                  </m:oMath>
                </a14:m>
                <a:r>
                  <a:rPr lang="en-US" sz="2000" dirty="0"/>
                  <a:t> for diagonal weight matrix W</a:t>
                </a:r>
              </a:p>
              <a:p>
                <a:r>
                  <a:rPr lang="en-US" sz="2000" dirty="0"/>
                  <a:t>Can use different weighting schemes for Laplacian</a:t>
                </a:r>
              </a:p>
              <a:p>
                <a:pPr lvl="1"/>
                <a:r>
                  <a:rPr lang="en-US" sz="2000" dirty="0"/>
                  <a:t>If your mesh is irregular, use cotangent weights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37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Differential Coordinates</a:t>
            </a:r>
          </a:p>
          <a:p>
            <a:r>
              <a:rPr lang="en-US" dirty="0"/>
              <a:t>Laplacian Mesh Operator</a:t>
            </a:r>
          </a:p>
          <a:p>
            <a:r>
              <a:rPr lang="en-US" dirty="0"/>
              <a:t>A Few Words on Least-Squares Methods</a:t>
            </a:r>
          </a:p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52177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Editing Examples</a:t>
            </a:r>
          </a:p>
        </p:txBody>
      </p:sp>
      <p:pic>
        <p:nvPicPr>
          <p:cNvPr id="4" name="Picture 3" descr="octopus_trans_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81151"/>
            <a:ext cx="2667000" cy="189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ctopus_trans_trans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19" y="1581152"/>
            <a:ext cx="2323899" cy="18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ctopus_trans_ro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86253"/>
            <a:ext cx="2325174" cy="1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3714750"/>
            <a:ext cx="80772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(“Laplacian Surface Editing”, </a:t>
            </a:r>
            <a:r>
              <a:rPr lang="en-US" sz="1600" dirty="0" err="1"/>
              <a:t>Sorkine</a:t>
            </a:r>
            <a:r>
              <a:rPr lang="en-US" sz="1600" dirty="0"/>
              <a:t> et al.)</a:t>
            </a:r>
          </a:p>
        </p:txBody>
      </p:sp>
    </p:spTree>
    <p:extLst>
      <p:ext uri="{BB962C8B-B14F-4D97-AF65-F5344CB8AC3E}">
        <p14:creationId xmlns:p14="http://schemas.microsoft.com/office/powerpoint/2010/main" val="2058657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This in Real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Yes, in a lot of circumstances</a:t>
                </a:r>
              </a:p>
              <a:p>
                <a:pPr lvl="1"/>
                <a:r>
                  <a:rPr lang="en-US" dirty="0"/>
                  <a:t>Precompute and cache Sparse </a:t>
                </a:r>
                <a:r>
                  <a:rPr lang="en-US" dirty="0" err="1"/>
                  <a:t>Cholesky</a:t>
                </a:r>
                <a:r>
                  <a:rPr lang="en-US" dirty="0"/>
                  <a:t> Factorization of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for unknowns by back-substitution (fast)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906" t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0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Level Geometry (esp. Terrain):</a:t>
            </a:r>
          </a:p>
          <a:p>
            <a:pPr lvl="1"/>
            <a:r>
              <a:rPr lang="en-US" dirty="0"/>
              <a:t>“I want the thing to face this direction, but to be held in place here”</a:t>
            </a:r>
          </a:p>
          <a:p>
            <a:r>
              <a:rPr lang="en-US" dirty="0"/>
              <a:t>Procedural Content of All Sorts, Really</a:t>
            </a:r>
          </a:p>
          <a:p>
            <a:pPr lvl="1"/>
            <a:r>
              <a:rPr lang="en-US" dirty="0"/>
              <a:t>Stitching things together…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0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Shape Blending/Detail Transfer</a:t>
            </a:r>
          </a:p>
        </p:txBody>
      </p:sp>
      <p:pic>
        <p:nvPicPr>
          <p:cNvPr id="4" name="Picture 3" descr="dt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6" y="1812925"/>
            <a:ext cx="11588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t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1" y="1812925"/>
            <a:ext cx="1270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95081" y="2876550"/>
            <a:ext cx="657225" cy="209550"/>
          </a:xfrm>
          <a:prstGeom prst="rightArrow">
            <a:avLst>
              <a:gd name="adj1" fmla="val 50000"/>
              <a:gd name="adj2" fmla="val 784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dtMan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9" y="1809750"/>
            <a:ext cx="11779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4324350"/>
            <a:ext cx="80772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(“Laplacian Surface Editing”, </a:t>
            </a:r>
            <a:r>
              <a:rPr lang="en-US" sz="1600" dirty="0" err="1"/>
              <a:t>Sorkine</a:t>
            </a:r>
            <a:r>
              <a:rPr lang="en-US" sz="1600" dirty="0"/>
              <a:t> et al.)</a:t>
            </a:r>
          </a:p>
        </p:txBody>
      </p:sp>
    </p:spTree>
    <p:extLst>
      <p:ext uri="{BB962C8B-B14F-4D97-AF65-F5344CB8AC3E}">
        <p14:creationId xmlns:p14="http://schemas.microsoft.com/office/powerpoint/2010/main" val="55744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Detail Transfer</a:t>
            </a:r>
          </a:p>
        </p:txBody>
      </p:sp>
      <p:pic>
        <p:nvPicPr>
          <p:cNvPr id="4" name="Picture 3" descr="gold_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22" y="3478896"/>
            <a:ext cx="2376280" cy="9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ld_smo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8697"/>
            <a:ext cx="2158042" cy="7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old_noi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699159"/>
            <a:ext cx="2150828" cy="9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35"/>
          <p:cNvSpPr>
            <a:spLocks noChangeArrowheads="1"/>
          </p:cNvSpPr>
          <p:nvPr/>
        </p:nvSpPr>
        <p:spPr bwMode="auto">
          <a:xfrm>
            <a:off x="4462462" y="2647476"/>
            <a:ext cx="219075" cy="523875"/>
          </a:xfrm>
          <a:prstGeom prst="downArrow">
            <a:avLst>
              <a:gd name="adj1" fmla="val 50000"/>
              <a:gd name="adj2" fmla="val 59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Alternative technique if you want “as rigid as possible” deformation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76750"/>
            <a:ext cx="80772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defRPr sz="280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defRPr sz="2400"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defRPr sz="2000"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Verdana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9pPr>
          </a:lstStyle>
          <a:p>
            <a:pPr marL="0" indent="0">
              <a:buFont typeface="Verdana" charset="0"/>
              <a:buNone/>
            </a:pPr>
            <a:r>
              <a:rPr kumimoji="0" lang="en-US" sz="1600" kern="0" dirty="0"/>
              <a:t>(“As-Rigid-As-Possible Surface Modeling”, </a:t>
            </a:r>
            <a:r>
              <a:rPr kumimoji="0" lang="en-US" sz="1600" kern="0" dirty="0" err="1"/>
              <a:t>Sorkine</a:t>
            </a:r>
            <a:r>
              <a:rPr kumimoji="0" lang="en-US" sz="1600" kern="0" dirty="0"/>
              <a:t> and Alexa)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50058"/>
            <a:ext cx="1422225" cy="171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43150"/>
            <a:ext cx="1587305" cy="1711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4019550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Laplacian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0197" y="401508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ARAP</a:t>
            </a:r>
          </a:p>
        </p:txBody>
      </p:sp>
    </p:spTree>
    <p:extLst>
      <p:ext uri="{BB962C8B-B14F-4D97-AF65-F5344CB8AC3E}">
        <p14:creationId xmlns:p14="http://schemas.microsoft.com/office/powerpoint/2010/main" val="88204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ARAP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33400" y="1504950"/>
                <a:ext cx="8001000" cy="2743200"/>
              </a:xfrm>
            </p:spPr>
            <p:txBody>
              <a:bodyPr/>
              <a:lstStyle/>
              <a:p>
                <a:r>
                  <a:rPr lang="en-US" sz="2000" dirty="0"/>
                  <a:t>Operate on edges of vertex umbrella (“cell”)</a:t>
                </a:r>
              </a:p>
              <a:p>
                <a:r>
                  <a:rPr lang="en-US" sz="2000" dirty="0"/>
                  <a:t>Minimize difference between new positions and some rotation of the cell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“Local-Global” Iterative process: </a:t>
                </a:r>
              </a:p>
              <a:p>
                <a:pPr lvl="1"/>
                <a:r>
                  <a:rPr lang="en-US" sz="1600" dirty="0"/>
                  <a:t>Find R for each cell (use SVD decomposition)</a:t>
                </a:r>
              </a:p>
              <a:p>
                <a:pPr lvl="1"/>
                <a:r>
                  <a:rPr lang="en-US" sz="1600" dirty="0"/>
                  <a:t>Minimize energy by finding new v’ overall</a:t>
                </a:r>
              </a:p>
              <a:p>
                <a:pPr lvl="1"/>
                <a:r>
                  <a:rPr lang="en-US" sz="1600" dirty="0"/>
                  <a:t>Repeat until convergence</a:t>
                </a:r>
                <a:br>
                  <a:rPr lang="en-US" sz="1600" dirty="0"/>
                </a:br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33400" y="1504950"/>
                <a:ext cx="8001000" cy="2743200"/>
              </a:xfrm>
              <a:blipFill rotWithShape="0">
                <a:blip r:embed="rId2"/>
                <a:stretch>
                  <a:fillRect l="-381" t="-1333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79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Laplacian + friends are very powerful</a:t>
            </a:r>
          </a:p>
          <a:p>
            <a:r>
              <a:rPr lang="en-US" dirty="0"/>
              <a:t>Least Squares Methods are EXTREMELY powerful</a:t>
            </a:r>
          </a:p>
          <a:p>
            <a:r>
              <a:rPr lang="en-US" dirty="0"/>
              <a:t>Use this knowledge wisely in your games</a:t>
            </a:r>
          </a:p>
        </p:txBody>
      </p:sp>
    </p:spTree>
    <p:extLst>
      <p:ext uri="{BB962C8B-B14F-4D97-AF65-F5344CB8AC3E}">
        <p14:creationId xmlns:p14="http://schemas.microsoft.com/office/powerpoint/2010/main" val="261147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Y. </a:t>
            </a:r>
            <a:r>
              <a:rPr lang="en-US" sz="1800" dirty="0" err="1"/>
              <a:t>Lipman</a:t>
            </a:r>
            <a:r>
              <a:rPr lang="en-US" sz="1800" dirty="0"/>
              <a:t> et al. “Differential Coordinates for Interactive Mesh Processing”. Proc. SMI 2004</a:t>
            </a:r>
          </a:p>
          <a:p>
            <a:r>
              <a:rPr lang="en-US" sz="1800" dirty="0"/>
              <a:t>O. </a:t>
            </a:r>
            <a:r>
              <a:rPr lang="en-US" sz="1800" dirty="0" err="1"/>
              <a:t>Sorkine</a:t>
            </a:r>
            <a:r>
              <a:rPr lang="en-US" sz="1800" dirty="0"/>
              <a:t>. “Laplacian Mesh Processing.” </a:t>
            </a:r>
            <a:r>
              <a:rPr lang="en-US" sz="1800" dirty="0" err="1"/>
              <a:t>Eurographics</a:t>
            </a:r>
            <a:r>
              <a:rPr lang="en-US" sz="1800" dirty="0"/>
              <a:t> STAR Report, 2005 </a:t>
            </a:r>
            <a:r>
              <a:rPr lang="en-US" sz="1800" i="1" dirty="0"/>
              <a:t>(includes many powerful Laplacian secrets!)</a:t>
            </a:r>
          </a:p>
          <a:p>
            <a:r>
              <a:rPr lang="en-US" sz="1800" dirty="0"/>
              <a:t>O. </a:t>
            </a:r>
            <a:r>
              <a:rPr lang="en-US" sz="1800" dirty="0" err="1"/>
              <a:t>Sorkine</a:t>
            </a:r>
            <a:r>
              <a:rPr lang="en-US" sz="1800" dirty="0"/>
              <a:t>, M. Alexa. “As-Rigid-As-Possible Surface Modeling.” Proc. </a:t>
            </a:r>
            <a:r>
              <a:rPr lang="en-US" sz="1800" dirty="0" err="1"/>
              <a:t>Eurographics</a:t>
            </a:r>
            <a:r>
              <a:rPr lang="en-US" sz="1800" dirty="0"/>
              <a:t>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49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/>
              <a:t>Sample Code </a:t>
            </a:r>
            <a:r>
              <a:rPr lang="en-US" dirty="0"/>
              <a:t>will be posted online at some point; watch @nvining on Twitter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9641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ever need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Connect pieces of geometry together in a complicated way?</a:t>
            </a:r>
          </a:p>
          <a:p>
            <a:r>
              <a:rPr lang="en-US" dirty="0"/>
              <a:t>Blend geometry together?</a:t>
            </a:r>
          </a:p>
          <a:p>
            <a:r>
              <a:rPr lang="en-US" dirty="0"/>
              <a:t>Deform geometry to conform to points?</a:t>
            </a:r>
          </a:p>
          <a:p>
            <a:r>
              <a:rPr lang="en-US" dirty="0"/>
              <a:t>Just work with geometry, full stop?</a:t>
            </a:r>
          </a:p>
        </p:txBody>
      </p:sp>
    </p:spTree>
    <p:extLst>
      <p:ext uri="{BB962C8B-B14F-4D97-AF65-F5344CB8AC3E}">
        <p14:creationId xmlns:p14="http://schemas.microsoft.com/office/powerpoint/2010/main" val="297891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Each point is expressed as a triple:</a:t>
            </a:r>
            <a:br>
              <a:rPr lang="en-US" sz="2400" dirty="0"/>
            </a:br>
            <a:r>
              <a:rPr lang="en-US" sz="2400" dirty="0"/>
              <a:t>	(</a:t>
            </a:r>
            <a:r>
              <a:rPr lang="en-US" sz="2400" dirty="0" err="1"/>
              <a:t>x,y,z</a:t>
            </a:r>
            <a:r>
              <a:rPr lang="en-US" sz="2400" dirty="0"/>
              <a:t>)</a:t>
            </a:r>
          </a:p>
          <a:p>
            <a:r>
              <a:rPr lang="en-US" sz="2400" dirty="0"/>
              <a:t>Good for “this is absolutely where things are”</a:t>
            </a:r>
          </a:p>
          <a:p>
            <a:r>
              <a:rPr lang="en-US" sz="2400" dirty="0"/>
              <a:t>BAD for “this is where a vertex is, in respect to other vertices”</a:t>
            </a:r>
          </a:p>
        </p:txBody>
      </p:sp>
    </p:spTree>
    <p:extLst>
      <p:ext uri="{BB962C8B-B14F-4D97-AF65-F5344CB8AC3E}">
        <p14:creationId xmlns:p14="http://schemas.microsoft.com/office/powerpoint/2010/main" val="22978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differential coordinates of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the difference between its Cartesian position and the average of its </a:t>
                </a:r>
                <a:r>
                  <a:rPr lang="en-US" sz="2000" dirty="0" err="1"/>
                  <a:t>neighbours’</a:t>
                </a:r>
                <a:r>
                  <a:rPr lang="en-US" sz="2000" dirty="0"/>
                  <a:t> positions: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𝑣𝑒𝑟𝑡𝑖𝑐𝑒𝑠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𝑜𝑓𝑓𝑠𝑒𝑡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𝑎𝑣𝑒𝑟𝑎𝑔𝑒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377" t="-1333" b="-2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90750"/>
            <a:ext cx="30289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Weighting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2000" b="0" dirty="0"/>
                  <a:t>Umbrella: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𝑑𝑒𝑔𝑟𝑒𝑒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𝑣𝑒𝑟𝑡𝑒𝑥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Cotangent: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000" dirty="0"/>
                  <a:t>Different weights for different </a:t>
                </a:r>
                <a:br>
                  <a:rPr lang="en-US" sz="2000" dirty="0"/>
                </a:br>
                <a:r>
                  <a:rPr lang="en-US" sz="2000" dirty="0"/>
                  <a:t>purposes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377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2114550"/>
            <a:ext cx="3409950" cy="26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approximates the local shape of a surface at a point: normal direction, and mean curvature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81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Converting to Differential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Expressed as a matrix transform with a very large matrix: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𝐴𝑑𝑗𝑎𝑐𝑒𝑛𝑐𝑦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𝑀𝑎𝑡𝑟𝑖𝑥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𝑣𝑒𝑟𝑡𝑖𝑐𝑒𝑠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𝑠h𝑎𝑟𝑒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𝑒𝑑𝑔𝑒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𝐷𝑖𝑎𝑔𝑜𝑛𝑎𝑙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𝑑𝑒𝑔𝑟𝑒𝑒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𝑣𝑒𝑟𝑡𝑒𝑥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Mesh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Laplacian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b="0" dirty="0"/>
                  <a:t> sends Cartesian vertices to their differential equivalents 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0">
                <a:blip r:embed="rId2"/>
                <a:stretch>
                  <a:fillRect l="-22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94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/>
                  <a:t>Can we convert back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62" t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Nope.</a:t>
            </a:r>
          </a:p>
          <a:p>
            <a:pPr lvl="1"/>
            <a:r>
              <a:rPr lang="en-US" dirty="0"/>
              <a:t>L is a singular matrix, so its inverse is undefined </a:t>
            </a:r>
          </a:p>
          <a:p>
            <a:pPr lvl="1"/>
            <a:r>
              <a:rPr lang="en-US" dirty="0"/>
              <a:t>Must supply an “anchor vertex” for each mesh component</a:t>
            </a:r>
          </a:p>
          <a:p>
            <a:pPr lvl="2"/>
            <a:r>
              <a:rPr lang="en-US" dirty="0"/>
              <a:t> This removes “translational freedom”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28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582</Words>
  <Application>Microsoft Office PowerPoint</Application>
  <PresentationFormat>On-screen Show (16:9)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Recommending A Strategy</vt:lpstr>
      <vt:lpstr>Differential Coordinates and Laplacians  Nicholas Vining Technical Director, Gaslamp Games</vt:lpstr>
      <vt:lpstr>Agenda</vt:lpstr>
      <vt:lpstr>Do you ever need to:</vt:lpstr>
      <vt:lpstr>Cartesian Coordinates</vt:lpstr>
      <vt:lpstr>Differential Coordinates</vt:lpstr>
      <vt:lpstr>Common Weighting Schemes</vt:lpstr>
      <vt:lpstr>Observations</vt:lpstr>
      <vt:lpstr>Converting to Differential Coordinates</vt:lpstr>
      <vt:lpstr>Can we convert back from δ_i  to v_i? </vt:lpstr>
      <vt:lpstr>Least Squares to the Rescue</vt:lpstr>
      <vt:lpstr>Least-Squares Systems</vt:lpstr>
      <vt:lpstr>Linear Least Squares</vt:lpstr>
      <vt:lpstr>So why do I care?</vt:lpstr>
      <vt:lpstr>Advice on Linear Least Systems</vt:lpstr>
      <vt:lpstr>By the way…</vt:lpstr>
      <vt:lpstr>Problem</vt:lpstr>
      <vt:lpstr>Solution</vt:lpstr>
      <vt:lpstr>Alternate Solution</vt:lpstr>
      <vt:lpstr>Put Some Weights On It!</vt:lpstr>
      <vt:lpstr>Mesh Editing Examples</vt:lpstr>
      <vt:lpstr>Can You Do This in Real Time?</vt:lpstr>
      <vt:lpstr>Applications</vt:lpstr>
      <vt:lpstr>Face Shape Blending/Detail Transfer</vt:lpstr>
      <vt:lpstr>Geometric Detail Transfer</vt:lpstr>
      <vt:lpstr>ARAP</vt:lpstr>
      <vt:lpstr>ARAP Idea</vt:lpstr>
      <vt:lpstr>Takeaways</vt:lpstr>
      <vt:lpstr>Recommended Reading</vt:lpstr>
      <vt:lpstr>Thank You For Listening</vt:lpstr>
    </vt:vector>
  </TitlesOfParts>
  <Company>CMP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nvining</cp:lastModifiedBy>
  <cp:revision>189</cp:revision>
  <cp:lastPrinted>1904-01-01T00:00:00Z</cp:lastPrinted>
  <dcterms:created xsi:type="dcterms:W3CDTF">2011-01-18T22:56:43Z</dcterms:created>
  <dcterms:modified xsi:type="dcterms:W3CDTF">2016-03-14T16:36:08Z</dcterms:modified>
</cp:coreProperties>
</file>